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8" r:id="rId1"/>
  </p:sldMasterIdLst>
  <p:notesMasterIdLst>
    <p:notesMasterId r:id="rId19"/>
  </p:notesMasterIdLst>
  <p:handoutMasterIdLst>
    <p:handoutMasterId r:id="rId20"/>
  </p:handoutMasterIdLst>
  <p:sldIdLst>
    <p:sldId id="2023" r:id="rId2"/>
    <p:sldId id="1768" r:id="rId3"/>
    <p:sldId id="1970" r:id="rId4"/>
    <p:sldId id="2024" r:id="rId5"/>
    <p:sldId id="1969" r:id="rId6"/>
    <p:sldId id="1999" r:id="rId7"/>
    <p:sldId id="1972" r:id="rId8"/>
    <p:sldId id="1973" r:id="rId9"/>
    <p:sldId id="1974" r:id="rId10"/>
    <p:sldId id="1976" r:id="rId11"/>
    <p:sldId id="1984" r:id="rId12"/>
    <p:sldId id="1981" r:id="rId13"/>
    <p:sldId id="1983" r:id="rId14"/>
    <p:sldId id="1980" r:id="rId15"/>
    <p:sldId id="1982" r:id="rId16"/>
    <p:sldId id="2025" r:id="rId17"/>
    <p:sldId id="1975" r:id="rId1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100"/>
    <a:srgbClr val="CC00FF"/>
    <a:srgbClr val="002060"/>
    <a:srgbClr val="FF6969"/>
    <a:srgbClr val="FFD966"/>
    <a:srgbClr val="61D5DB"/>
    <a:srgbClr val="2AB1B8"/>
    <a:srgbClr val="41681E"/>
    <a:srgbClr val="99761F"/>
    <a:srgbClr val="CEB2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6391" autoAdjust="0"/>
  </p:normalViewPr>
  <p:slideViewPr>
    <p:cSldViewPr snapToGrid="0">
      <p:cViewPr varScale="1">
        <p:scale>
          <a:sx n="88" d="100"/>
          <a:sy n="88" d="100"/>
        </p:scale>
        <p:origin x="618" y="60"/>
      </p:cViewPr>
      <p:guideLst>
        <p:guide orient="horz" pos="2160"/>
        <p:guide pos="3120"/>
      </p:guideLst>
    </p:cSldViewPr>
  </p:slideViewPr>
  <p:notesTextViewPr>
    <p:cViewPr>
      <p:scale>
        <a:sx n="3" d="2"/>
        <a:sy n="3" d="2"/>
      </p:scale>
      <p:origin x="0" y="0"/>
    </p:cViewPr>
  </p:notesTextViewPr>
  <p:sorterViewPr>
    <p:cViewPr>
      <p:scale>
        <a:sx n="100" d="100"/>
        <a:sy n="100" d="100"/>
      </p:scale>
      <p:origin x="0" y="1302"/>
    </p:cViewPr>
  </p:sorterViewPr>
  <p:notesViewPr>
    <p:cSldViewPr snapToGrid="0">
      <p:cViewPr varScale="1">
        <p:scale>
          <a:sx n="78" d="100"/>
          <a:sy n="78" d="100"/>
        </p:scale>
        <p:origin x="291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0FA2D4FA-F028-41F7-B064-0A23B183CA4F}"/>
              </a:ext>
            </a:extLst>
          </p:cNvPr>
          <p:cNvSpPr>
            <a:spLocks noGrp="1"/>
          </p:cNvSpPr>
          <p:nvPr>
            <p:ph type="hdr" sz="quarter"/>
          </p:nvPr>
        </p:nvSpPr>
        <p:spPr>
          <a:xfrm>
            <a:off x="4" y="2"/>
            <a:ext cx="2949787" cy="498693"/>
          </a:xfrm>
          <a:prstGeom prst="rect">
            <a:avLst/>
          </a:prstGeom>
        </p:spPr>
        <p:txBody>
          <a:bodyPr vert="horz" lIns="92222" tIns="46112" rIns="92222" bIns="46112" rtlCol="0"/>
          <a:lstStyle>
            <a:lvl1pPr algn="l">
              <a:defRPr sz="1200"/>
            </a:lvl1pPr>
          </a:lstStyle>
          <a:p>
            <a:endParaRPr lang="ko-KR" altLang="en-US" dirty="0">
              <a:latin typeface="에스코어 드림 4 Regular" panose="020B0503030302020204" pitchFamily="34" charset="-127"/>
              <a:ea typeface="에스코어 드림 4 Regular" panose="020B0503030302020204" pitchFamily="34" charset="-127"/>
            </a:endParaRPr>
          </a:p>
        </p:txBody>
      </p:sp>
      <p:sp>
        <p:nvSpPr>
          <p:cNvPr id="3" name="날짜 개체 틀 2">
            <a:extLst>
              <a:ext uri="{FF2B5EF4-FFF2-40B4-BE49-F238E27FC236}">
                <a16:creationId xmlns:a16="http://schemas.microsoft.com/office/drawing/2014/main" id="{EBF4ACF4-48B4-4568-BC5E-A6F97722DE49}"/>
              </a:ext>
            </a:extLst>
          </p:cNvPr>
          <p:cNvSpPr>
            <a:spLocks noGrp="1"/>
          </p:cNvSpPr>
          <p:nvPr>
            <p:ph type="dt" sz="quarter" idx="1"/>
          </p:nvPr>
        </p:nvSpPr>
        <p:spPr>
          <a:xfrm>
            <a:off x="3855840" y="2"/>
            <a:ext cx="2949787" cy="498693"/>
          </a:xfrm>
          <a:prstGeom prst="rect">
            <a:avLst/>
          </a:prstGeom>
        </p:spPr>
        <p:txBody>
          <a:bodyPr vert="horz" lIns="92222" tIns="46112" rIns="92222" bIns="46112" rtlCol="0"/>
          <a:lstStyle>
            <a:lvl1pPr algn="r">
              <a:defRPr sz="1200"/>
            </a:lvl1pPr>
          </a:lstStyle>
          <a:p>
            <a:fld id="{5AF7A664-B7C6-4283-A863-977AEDCFFEC0}" type="datetimeFigureOut">
              <a:rPr lang="ko-KR" altLang="en-US" smtClean="0">
                <a:latin typeface="에스코어 드림 4 Regular" panose="020B0503030302020204" pitchFamily="34" charset="-127"/>
                <a:ea typeface="에스코어 드림 4 Regular" panose="020B0503030302020204" pitchFamily="34" charset="-127"/>
              </a:rPr>
              <a:t>2021-11-29</a:t>
            </a:fld>
            <a:endParaRPr lang="ko-KR" altLang="en-US" dirty="0">
              <a:latin typeface="에스코어 드림 4 Regular" panose="020B0503030302020204" pitchFamily="34" charset="-127"/>
              <a:ea typeface="에스코어 드림 4 Regular" panose="020B0503030302020204" pitchFamily="34" charset="-127"/>
            </a:endParaRPr>
          </a:p>
        </p:txBody>
      </p:sp>
      <p:sp>
        <p:nvSpPr>
          <p:cNvPr id="4" name="바닥글 개체 틀 3">
            <a:extLst>
              <a:ext uri="{FF2B5EF4-FFF2-40B4-BE49-F238E27FC236}">
                <a16:creationId xmlns:a16="http://schemas.microsoft.com/office/drawing/2014/main" id="{F0A36AD7-A9C2-49B3-9260-C616D95146DA}"/>
              </a:ext>
            </a:extLst>
          </p:cNvPr>
          <p:cNvSpPr>
            <a:spLocks noGrp="1"/>
          </p:cNvSpPr>
          <p:nvPr>
            <p:ph type="ftr" sz="quarter" idx="2"/>
          </p:nvPr>
        </p:nvSpPr>
        <p:spPr>
          <a:xfrm>
            <a:off x="4" y="9440648"/>
            <a:ext cx="2949787" cy="498692"/>
          </a:xfrm>
          <a:prstGeom prst="rect">
            <a:avLst/>
          </a:prstGeom>
        </p:spPr>
        <p:txBody>
          <a:bodyPr vert="horz" lIns="92222" tIns="46112" rIns="92222" bIns="46112" rtlCol="0" anchor="b"/>
          <a:lstStyle>
            <a:lvl1pPr algn="l">
              <a:defRPr sz="1200"/>
            </a:lvl1pPr>
          </a:lstStyle>
          <a:p>
            <a:endParaRPr lang="ko-KR" altLang="en-US" dirty="0">
              <a:latin typeface="에스코어 드림 4 Regular" panose="020B0503030302020204" pitchFamily="34" charset="-127"/>
              <a:ea typeface="에스코어 드림 4 Regular" panose="020B0503030302020204" pitchFamily="34" charset="-127"/>
            </a:endParaRPr>
          </a:p>
        </p:txBody>
      </p:sp>
      <p:sp>
        <p:nvSpPr>
          <p:cNvPr id="5" name="슬라이드 번호 개체 틀 4">
            <a:extLst>
              <a:ext uri="{FF2B5EF4-FFF2-40B4-BE49-F238E27FC236}">
                <a16:creationId xmlns:a16="http://schemas.microsoft.com/office/drawing/2014/main" id="{93C38F56-1C24-4004-8757-94D6EBE0D810}"/>
              </a:ext>
            </a:extLst>
          </p:cNvPr>
          <p:cNvSpPr>
            <a:spLocks noGrp="1"/>
          </p:cNvSpPr>
          <p:nvPr>
            <p:ph type="sldNum" sz="quarter" idx="3"/>
          </p:nvPr>
        </p:nvSpPr>
        <p:spPr>
          <a:xfrm>
            <a:off x="3855840" y="9440648"/>
            <a:ext cx="2949787" cy="498692"/>
          </a:xfrm>
          <a:prstGeom prst="rect">
            <a:avLst/>
          </a:prstGeom>
        </p:spPr>
        <p:txBody>
          <a:bodyPr vert="horz" lIns="92222" tIns="46112" rIns="92222" bIns="46112" rtlCol="0" anchor="b"/>
          <a:lstStyle>
            <a:lvl1pPr algn="r">
              <a:defRPr sz="1200"/>
            </a:lvl1pPr>
          </a:lstStyle>
          <a:p>
            <a:fld id="{81042BEC-6763-4942-93BC-B003C62E3D35}" type="slidenum">
              <a:rPr lang="ko-KR" altLang="en-US" smtClean="0">
                <a:latin typeface="에스코어 드림 4 Regular" panose="020B0503030302020204" pitchFamily="34" charset="-127"/>
                <a:ea typeface="에스코어 드림 4 Regular" panose="020B0503030302020204" pitchFamily="34" charset="-127"/>
              </a:rPr>
              <a:t>‹#›</a:t>
            </a:fld>
            <a:endParaRPr lang="ko-KR" altLang="en-US" dirty="0">
              <a:latin typeface="에스코어 드림 4 Regular" panose="020B0503030302020204" pitchFamily="34" charset="-127"/>
              <a:ea typeface="에스코어 드림 4 Regular" panose="020B0503030302020204" pitchFamily="34" charset="-127"/>
            </a:endParaRPr>
          </a:p>
        </p:txBody>
      </p:sp>
    </p:spTree>
    <p:extLst>
      <p:ext uri="{BB962C8B-B14F-4D97-AF65-F5344CB8AC3E}">
        <p14:creationId xmlns:p14="http://schemas.microsoft.com/office/powerpoint/2010/main" val="32531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4" y="2"/>
            <a:ext cx="2949787" cy="498693"/>
          </a:xfrm>
          <a:prstGeom prst="rect">
            <a:avLst/>
          </a:prstGeom>
        </p:spPr>
        <p:txBody>
          <a:bodyPr vert="horz" lIns="92222" tIns="46112" rIns="92222" bIns="46112" rtlCol="0"/>
          <a:lstStyle>
            <a:lvl1pPr algn="l">
              <a:defRPr sz="1200">
                <a:latin typeface="에스코어 드림 4 Regular" panose="020B0503030302020204" pitchFamily="34" charset="-127"/>
                <a:ea typeface="에스코어 드림 4 Regular" panose="020B0503030302020204" pitchFamily="34" charset="-127"/>
              </a:defRPr>
            </a:lvl1pPr>
          </a:lstStyle>
          <a:p>
            <a:endParaRPr lang="ko-KR" altLang="en-US" dirty="0"/>
          </a:p>
        </p:txBody>
      </p:sp>
      <p:sp>
        <p:nvSpPr>
          <p:cNvPr id="3" name="날짜 개체 틀 2"/>
          <p:cNvSpPr>
            <a:spLocks noGrp="1"/>
          </p:cNvSpPr>
          <p:nvPr>
            <p:ph type="dt" idx="1"/>
          </p:nvPr>
        </p:nvSpPr>
        <p:spPr>
          <a:xfrm>
            <a:off x="3855840" y="2"/>
            <a:ext cx="2949787" cy="498693"/>
          </a:xfrm>
          <a:prstGeom prst="rect">
            <a:avLst/>
          </a:prstGeom>
        </p:spPr>
        <p:txBody>
          <a:bodyPr vert="horz" lIns="92222" tIns="46112" rIns="92222" bIns="46112" rtlCol="0"/>
          <a:lstStyle>
            <a:lvl1pPr algn="r">
              <a:defRPr sz="1200">
                <a:latin typeface="에스코어 드림 4 Regular" panose="020B0503030302020204" pitchFamily="34" charset="-127"/>
                <a:ea typeface="에스코어 드림 4 Regular" panose="020B0503030302020204" pitchFamily="34" charset="-127"/>
              </a:defRPr>
            </a:lvl1pPr>
          </a:lstStyle>
          <a:p>
            <a:fld id="{783A4375-A64D-4C4B-BBEF-73DF3E40419C}" type="datetimeFigureOut">
              <a:rPr lang="ko-KR" altLang="en-US" smtClean="0"/>
              <a:pPr/>
              <a:t>2021-11-29</a:t>
            </a:fld>
            <a:endParaRPr lang="ko-KR" altLang="en-US" dirty="0"/>
          </a:p>
        </p:txBody>
      </p:sp>
      <p:sp>
        <p:nvSpPr>
          <p:cNvPr id="4" name="슬라이드 이미지 개체 틀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22" tIns="46112" rIns="92222" bIns="46112" rtlCol="0" anchor="ctr"/>
          <a:lstStyle/>
          <a:p>
            <a:endParaRPr lang="ko-KR" altLang="en-US" dirty="0"/>
          </a:p>
        </p:txBody>
      </p:sp>
      <p:sp>
        <p:nvSpPr>
          <p:cNvPr id="5" name="슬라이드 노트 개체 틀 4"/>
          <p:cNvSpPr>
            <a:spLocks noGrp="1"/>
          </p:cNvSpPr>
          <p:nvPr>
            <p:ph type="body" sz="quarter" idx="3"/>
          </p:nvPr>
        </p:nvSpPr>
        <p:spPr>
          <a:xfrm>
            <a:off x="680721" y="4783309"/>
            <a:ext cx="5445760" cy="3913615"/>
          </a:xfrm>
          <a:prstGeom prst="rect">
            <a:avLst/>
          </a:prstGeom>
        </p:spPr>
        <p:txBody>
          <a:bodyPr vert="horz" lIns="92222" tIns="46112" rIns="92222" bIns="46112" rtlCol="0"/>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6" name="바닥글 개체 틀 5"/>
          <p:cNvSpPr>
            <a:spLocks noGrp="1"/>
          </p:cNvSpPr>
          <p:nvPr>
            <p:ph type="ftr" sz="quarter" idx="4"/>
          </p:nvPr>
        </p:nvSpPr>
        <p:spPr>
          <a:xfrm>
            <a:off x="4" y="9440648"/>
            <a:ext cx="2949787" cy="498692"/>
          </a:xfrm>
          <a:prstGeom prst="rect">
            <a:avLst/>
          </a:prstGeom>
        </p:spPr>
        <p:txBody>
          <a:bodyPr vert="horz" lIns="92222" tIns="46112" rIns="92222" bIns="46112" rtlCol="0" anchor="b"/>
          <a:lstStyle>
            <a:lvl1pPr algn="l">
              <a:defRPr sz="1200">
                <a:latin typeface="에스코어 드림 4 Regular" panose="020B0503030302020204" pitchFamily="34" charset="-127"/>
                <a:ea typeface="에스코어 드림 4 Regular" panose="020B0503030302020204" pitchFamily="34" charset="-127"/>
              </a:defRPr>
            </a:lvl1pPr>
          </a:lstStyle>
          <a:p>
            <a:endParaRPr lang="ko-KR" altLang="en-US" dirty="0"/>
          </a:p>
        </p:txBody>
      </p:sp>
      <p:sp>
        <p:nvSpPr>
          <p:cNvPr id="7" name="슬라이드 번호 개체 틀 6"/>
          <p:cNvSpPr>
            <a:spLocks noGrp="1"/>
          </p:cNvSpPr>
          <p:nvPr>
            <p:ph type="sldNum" sz="quarter" idx="5"/>
          </p:nvPr>
        </p:nvSpPr>
        <p:spPr>
          <a:xfrm>
            <a:off x="3855840" y="9440648"/>
            <a:ext cx="2949787" cy="498692"/>
          </a:xfrm>
          <a:prstGeom prst="rect">
            <a:avLst/>
          </a:prstGeom>
        </p:spPr>
        <p:txBody>
          <a:bodyPr vert="horz" lIns="92222" tIns="46112" rIns="92222" bIns="46112" rtlCol="0" anchor="b"/>
          <a:lstStyle>
            <a:lvl1pPr algn="r">
              <a:defRPr sz="1200">
                <a:latin typeface="에스코어 드림 4 Regular" panose="020B0503030302020204" pitchFamily="34" charset="-127"/>
                <a:ea typeface="에스코어 드림 4 Regular" panose="020B0503030302020204" pitchFamily="34" charset="-127"/>
              </a:defRPr>
            </a:lvl1pPr>
          </a:lstStyle>
          <a:p>
            <a:fld id="{A409476B-636E-4F2B-8F30-2582CC2CB5DB}" type="slidenum">
              <a:rPr lang="ko-KR" altLang="en-US" smtClean="0"/>
              <a:pPr/>
              <a:t>‹#›</a:t>
            </a:fld>
            <a:endParaRPr lang="ko-KR" altLang="en-US" dirty="0"/>
          </a:p>
        </p:txBody>
      </p:sp>
    </p:spTree>
    <p:extLst>
      <p:ext uri="{BB962C8B-B14F-4D97-AF65-F5344CB8AC3E}">
        <p14:creationId xmlns:p14="http://schemas.microsoft.com/office/powerpoint/2010/main" val="376022593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에스코어 드림 4 Regular" panose="020B0503030302020204" pitchFamily="34" charset="-127"/>
        <a:ea typeface="에스코어 드림 4 Regular" panose="020B0503030302020204" pitchFamily="34" charset="-127"/>
        <a:cs typeface="+mn-cs"/>
      </a:defRPr>
    </a:lvl1pPr>
    <a:lvl2pPr marL="457200" algn="l" defTabSz="914400" rtl="0" eaLnBrk="1" latinLnBrk="1" hangingPunct="1">
      <a:defRPr sz="1200" kern="1200">
        <a:solidFill>
          <a:schemeClr val="tx1"/>
        </a:solidFill>
        <a:latin typeface="에스코어 드림 4 Regular" panose="020B0503030302020204" pitchFamily="34" charset="-127"/>
        <a:ea typeface="에스코어 드림 4 Regular" panose="020B0503030302020204" pitchFamily="34" charset="-127"/>
        <a:cs typeface="+mn-cs"/>
      </a:defRPr>
    </a:lvl2pPr>
    <a:lvl3pPr marL="914400" algn="l" defTabSz="914400" rtl="0" eaLnBrk="1" latinLnBrk="1" hangingPunct="1">
      <a:defRPr sz="1200" kern="1200">
        <a:solidFill>
          <a:schemeClr val="tx1"/>
        </a:solidFill>
        <a:latin typeface="에스코어 드림 4 Regular" panose="020B0503030302020204" pitchFamily="34" charset="-127"/>
        <a:ea typeface="에스코어 드림 4 Regular" panose="020B0503030302020204" pitchFamily="34" charset="-127"/>
        <a:cs typeface="+mn-cs"/>
      </a:defRPr>
    </a:lvl3pPr>
    <a:lvl4pPr marL="1371600" algn="l" defTabSz="914400" rtl="0" eaLnBrk="1" latinLnBrk="1" hangingPunct="1">
      <a:defRPr sz="1200" kern="1200">
        <a:solidFill>
          <a:schemeClr val="tx1"/>
        </a:solidFill>
        <a:latin typeface="에스코어 드림 4 Regular" panose="020B0503030302020204" pitchFamily="34" charset="-127"/>
        <a:ea typeface="에스코어 드림 4 Regular" panose="020B0503030302020204" pitchFamily="34" charset="-127"/>
        <a:cs typeface="+mn-cs"/>
      </a:defRPr>
    </a:lvl4pPr>
    <a:lvl5pPr marL="1828800" algn="l" defTabSz="914400" rtl="0" eaLnBrk="1" latinLnBrk="1" hangingPunct="1">
      <a:defRPr sz="1200" kern="1200">
        <a:solidFill>
          <a:schemeClr val="tx1"/>
        </a:solidFill>
        <a:latin typeface="에스코어 드림 4 Regular" panose="020B0503030302020204" pitchFamily="34" charset="-127"/>
        <a:ea typeface="에스코어 드림 4 Regular" panose="020B0503030302020204" pitchFamily="34"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360D9A76-7EF0-4EBE-B740-215208A7C81D}" type="slidenum">
              <a:rPr lang="ko-KR" altLang="en-US" smtClean="0"/>
              <a:pPr>
                <a:defRPr/>
              </a:pPr>
              <a:t>0</a:t>
            </a:fld>
            <a:endParaRPr lang="ko-KR" altLang="en-US"/>
          </a:p>
        </p:txBody>
      </p:sp>
    </p:spTree>
    <p:extLst>
      <p:ext uri="{BB962C8B-B14F-4D97-AF65-F5344CB8AC3E}">
        <p14:creationId xmlns:p14="http://schemas.microsoft.com/office/powerpoint/2010/main" val="8128621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9.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제목 슬라이드">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41BA848-156F-4A76-AB79-0B9E1C0A74D3}"/>
              </a:ext>
            </a:extLst>
          </p:cNvPr>
          <p:cNvSpPr/>
          <p:nvPr userDrawn="1"/>
        </p:nvSpPr>
        <p:spPr>
          <a:xfrm>
            <a:off x="74140" y="74316"/>
            <a:ext cx="9761837" cy="6709367"/>
          </a:xfrm>
          <a:prstGeom prst="rect">
            <a:avLst/>
          </a:prstGeom>
          <a:no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pc="-150">
              <a:solidFill>
                <a:schemeClr val="tx1"/>
              </a:solidFill>
            </a:endParaRPr>
          </a:p>
        </p:txBody>
      </p:sp>
      <p:sp>
        <p:nvSpPr>
          <p:cNvPr id="2" name="직사각형 1">
            <a:extLst>
              <a:ext uri="{FF2B5EF4-FFF2-40B4-BE49-F238E27FC236}">
                <a16:creationId xmlns:a16="http://schemas.microsoft.com/office/drawing/2014/main" id="{25663FC9-ECB2-4D18-A51E-DE1FB8588B07}"/>
              </a:ext>
            </a:extLst>
          </p:cNvPr>
          <p:cNvSpPr/>
          <p:nvPr userDrawn="1"/>
        </p:nvSpPr>
        <p:spPr>
          <a:xfrm>
            <a:off x="0" y="1648477"/>
            <a:ext cx="9906000" cy="153945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8" name="그래픽 7">
            <a:extLst>
              <a:ext uri="{FF2B5EF4-FFF2-40B4-BE49-F238E27FC236}">
                <a16:creationId xmlns:a16="http://schemas.microsoft.com/office/drawing/2014/main" id="{ACEFE04C-298A-4F2B-833A-5FCF03AEA1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97451" y="4400252"/>
            <a:ext cx="714566" cy="645414"/>
          </a:xfrm>
          <a:prstGeom prst="rect">
            <a:avLst/>
          </a:prstGeom>
        </p:spPr>
      </p:pic>
      <p:pic>
        <p:nvPicPr>
          <p:cNvPr id="9" name="그래픽 8">
            <a:extLst>
              <a:ext uri="{FF2B5EF4-FFF2-40B4-BE49-F238E27FC236}">
                <a16:creationId xmlns:a16="http://schemas.microsoft.com/office/drawing/2014/main" id="{A83DF863-F437-4371-9318-D129479990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135251" y="5270247"/>
            <a:ext cx="576263" cy="714566"/>
          </a:xfrm>
          <a:prstGeom prst="rect">
            <a:avLst/>
          </a:prstGeom>
        </p:spPr>
      </p:pic>
      <p:pic>
        <p:nvPicPr>
          <p:cNvPr id="10" name="그래픽 9">
            <a:extLst>
              <a:ext uri="{FF2B5EF4-FFF2-40B4-BE49-F238E27FC236}">
                <a16:creationId xmlns:a16="http://schemas.microsoft.com/office/drawing/2014/main" id="{B5748DA3-7F2D-40F1-80BD-E3CA813759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98440" y="5248601"/>
            <a:ext cx="495586" cy="714566"/>
          </a:xfrm>
          <a:prstGeom prst="rect">
            <a:avLst/>
          </a:prstGeom>
        </p:spPr>
      </p:pic>
      <p:pic>
        <p:nvPicPr>
          <p:cNvPr id="11" name="그래픽 10">
            <a:extLst>
              <a:ext uri="{FF2B5EF4-FFF2-40B4-BE49-F238E27FC236}">
                <a16:creationId xmlns:a16="http://schemas.microsoft.com/office/drawing/2014/main" id="{4E4A7CD7-FD38-457C-9286-7A89F03397F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416451" y="2794775"/>
            <a:ext cx="381000" cy="609600"/>
          </a:xfrm>
          <a:prstGeom prst="rect">
            <a:avLst/>
          </a:prstGeom>
        </p:spPr>
      </p:pic>
      <p:pic>
        <p:nvPicPr>
          <p:cNvPr id="12" name="그래픽 11">
            <a:extLst>
              <a:ext uri="{FF2B5EF4-FFF2-40B4-BE49-F238E27FC236}">
                <a16:creationId xmlns:a16="http://schemas.microsoft.com/office/drawing/2014/main" id="{11897E16-7C08-40C4-A14E-C5908E2976C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850421" y="2548803"/>
            <a:ext cx="639128" cy="639128"/>
          </a:xfrm>
          <a:prstGeom prst="rect">
            <a:avLst/>
          </a:prstGeom>
        </p:spPr>
      </p:pic>
      <p:pic>
        <p:nvPicPr>
          <p:cNvPr id="5" name="그래픽 4" descr="눈꽃">
            <a:extLst>
              <a:ext uri="{FF2B5EF4-FFF2-40B4-BE49-F238E27FC236}">
                <a16:creationId xmlns:a16="http://schemas.microsoft.com/office/drawing/2014/main" id="{7A7882BE-E99D-437C-854A-16CF09340942}"/>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38712" y="4088257"/>
            <a:ext cx="831273" cy="831273"/>
          </a:xfrm>
          <a:prstGeom prst="rect">
            <a:avLst/>
          </a:prstGeom>
        </p:spPr>
      </p:pic>
      <p:pic>
        <p:nvPicPr>
          <p:cNvPr id="7" name="그래픽 6">
            <a:extLst>
              <a:ext uri="{FF2B5EF4-FFF2-40B4-BE49-F238E27FC236}">
                <a16:creationId xmlns:a16="http://schemas.microsoft.com/office/drawing/2014/main" id="{BEECF0B6-1F9C-4982-BDDB-493D5CC7FC2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669336" y="1314051"/>
            <a:ext cx="714566" cy="679990"/>
          </a:xfrm>
          <a:prstGeom prst="rect">
            <a:avLst/>
          </a:prstGeom>
        </p:spPr>
      </p:pic>
      <p:pic>
        <p:nvPicPr>
          <p:cNvPr id="14" name="그래픽 13">
            <a:extLst>
              <a:ext uri="{FF2B5EF4-FFF2-40B4-BE49-F238E27FC236}">
                <a16:creationId xmlns:a16="http://schemas.microsoft.com/office/drawing/2014/main" id="{1414EF09-A052-4643-B24F-95AEA487B1A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835213" y="1314051"/>
            <a:ext cx="600075" cy="600075"/>
          </a:xfrm>
          <a:prstGeom prst="rect">
            <a:avLst/>
          </a:prstGeom>
        </p:spPr>
      </p:pic>
      <p:pic>
        <p:nvPicPr>
          <p:cNvPr id="15" name="그래픽 14">
            <a:extLst>
              <a:ext uri="{FF2B5EF4-FFF2-40B4-BE49-F238E27FC236}">
                <a16:creationId xmlns:a16="http://schemas.microsoft.com/office/drawing/2014/main" id="{952A2753-BB6A-49A1-9812-5AB12C656A59}"/>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671750" y="1142783"/>
            <a:ext cx="581025" cy="581025"/>
          </a:xfrm>
          <a:prstGeom prst="rect">
            <a:avLst/>
          </a:prstGeom>
        </p:spPr>
      </p:pic>
      <p:pic>
        <p:nvPicPr>
          <p:cNvPr id="13" name="Picture 57"/>
          <p:cNvPicPr>
            <a:picLocks noChangeAspect="1" noChangeArrowheads="1"/>
          </p:cNvPicPr>
          <p:nvPr userDrawn="1"/>
        </p:nvPicPr>
        <p:blipFill>
          <a:blip r:embed="rId20">
            <a:lum bright="24000"/>
          </a:blip>
          <a:srcRect t="50450" r="-420"/>
          <a:stretch>
            <a:fillRect/>
          </a:stretch>
        </p:blipFill>
        <p:spPr bwMode="gray">
          <a:xfrm>
            <a:off x="2354041" y="3187931"/>
            <a:ext cx="4984671" cy="122936"/>
          </a:xfrm>
          <a:prstGeom prst="rect">
            <a:avLst/>
          </a:prstGeom>
          <a:noFill/>
          <a:ln w="9525">
            <a:noFill/>
            <a:miter lim="800000"/>
            <a:headEnd/>
            <a:tailEnd/>
          </a:ln>
        </p:spPr>
      </p:pic>
      <p:sp>
        <p:nvSpPr>
          <p:cNvPr id="4" name="슬라이드 번호 개체 틀 3"/>
          <p:cNvSpPr>
            <a:spLocks noGrp="1"/>
          </p:cNvSpPr>
          <p:nvPr>
            <p:ph type="sldNum" sz="quarter" idx="10"/>
          </p:nvPr>
        </p:nvSpPr>
        <p:spPr>
          <a:xfrm>
            <a:off x="9363529" y="6529767"/>
            <a:ext cx="472448" cy="253916"/>
          </a:xfrm>
        </p:spPr>
        <p:txBody>
          <a:bodyPr/>
          <a:lstStyle>
            <a:lvl1pPr>
              <a:defRPr sz="1600">
                <a:latin typeface="에스코어 드림 6 Bold" panose="020B0703030302020204" pitchFamily="34" charset="-127"/>
                <a:ea typeface="에스코어 드림 6 Bold" panose="020B0703030302020204" pitchFamily="34" charset="-127"/>
              </a:defRPr>
            </a:lvl1pPr>
          </a:lstStyle>
          <a:p>
            <a:fld id="{B2067222-8B9E-4C71-8143-33E52E2BD751}" type="slidenum">
              <a:rPr lang="ko-KR" altLang="en-US" smtClean="0"/>
              <a:pPr/>
              <a:t>‹#›</a:t>
            </a:fld>
            <a:endParaRPr lang="ko-KR" altLang="en-US" dirty="0"/>
          </a:p>
        </p:txBody>
      </p:sp>
    </p:spTree>
    <p:extLst>
      <p:ext uri="{BB962C8B-B14F-4D97-AF65-F5344CB8AC3E}">
        <p14:creationId xmlns:p14="http://schemas.microsoft.com/office/powerpoint/2010/main" val="40699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빈 화면">
    <p:spTree>
      <p:nvGrpSpPr>
        <p:cNvPr id="1" name=""/>
        <p:cNvGrpSpPr/>
        <p:nvPr/>
      </p:nvGrpSpPr>
      <p:grpSpPr>
        <a:xfrm>
          <a:off x="0" y="0"/>
          <a:ext cx="0" cy="0"/>
          <a:chOff x="0" y="0"/>
          <a:chExt cx="0" cy="0"/>
        </a:xfrm>
      </p:grpSpPr>
      <p:pic>
        <p:nvPicPr>
          <p:cNvPr id="17" name="Picture 57"/>
          <p:cNvPicPr>
            <a:picLocks noChangeAspect="1" noChangeArrowheads="1"/>
          </p:cNvPicPr>
          <p:nvPr userDrawn="1"/>
        </p:nvPicPr>
        <p:blipFill>
          <a:blip r:embed="rId2">
            <a:lum bright="24000"/>
          </a:blip>
          <a:srcRect t="50450" r="-420"/>
          <a:stretch>
            <a:fillRect/>
          </a:stretch>
        </p:blipFill>
        <p:spPr bwMode="gray">
          <a:xfrm>
            <a:off x="2075879" y="3934399"/>
            <a:ext cx="4984671" cy="12293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2067222-8B9E-4C71-8143-33E52E2BD751}" type="slidenum">
              <a:rPr lang="ko-KR" altLang="en-US" smtClean="0"/>
              <a:pPr/>
              <a:t>‹#›</a:t>
            </a:fld>
            <a:endParaRPr lang="ko-KR" altLang="en-US"/>
          </a:p>
        </p:txBody>
      </p:sp>
      <p:sp>
        <p:nvSpPr>
          <p:cNvPr id="3" name="직사각형 2">
            <a:extLst>
              <a:ext uri="{FF2B5EF4-FFF2-40B4-BE49-F238E27FC236}">
                <a16:creationId xmlns:a16="http://schemas.microsoft.com/office/drawing/2014/main" id="{B0E36476-DF4B-4162-955D-B6197E660B4C}"/>
              </a:ext>
            </a:extLst>
          </p:cNvPr>
          <p:cNvSpPr/>
          <p:nvPr userDrawn="1"/>
        </p:nvSpPr>
        <p:spPr>
          <a:xfrm>
            <a:off x="0" y="2924002"/>
            <a:ext cx="9906000" cy="100999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5" name="그룹 4">
            <a:extLst>
              <a:ext uri="{FF2B5EF4-FFF2-40B4-BE49-F238E27FC236}">
                <a16:creationId xmlns:a16="http://schemas.microsoft.com/office/drawing/2014/main" id="{00FEE617-D726-4F2B-8810-F32A4CB8BC1E}"/>
              </a:ext>
            </a:extLst>
          </p:cNvPr>
          <p:cNvGrpSpPr/>
          <p:nvPr userDrawn="1"/>
        </p:nvGrpSpPr>
        <p:grpSpPr>
          <a:xfrm>
            <a:off x="422621" y="2031502"/>
            <a:ext cx="3492815" cy="3085946"/>
            <a:chOff x="4482023" y="1312453"/>
            <a:chExt cx="4831773" cy="4268932"/>
          </a:xfrm>
        </p:grpSpPr>
        <p:pic>
          <p:nvPicPr>
            <p:cNvPr id="6" name="그래픽 17">
              <a:extLst>
                <a:ext uri="{FF2B5EF4-FFF2-40B4-BE49-F238E27FC236}">
                  <a16:creationId xmlns:a16="http://schemas.microsoft.com/office/drawing/2014/main" id="{B76531C5-DBE5-4EDC-BD3E-C69C343AA5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2023" y="1312453"/>
              <a:ext cx="4831773" cy="4268932"/>
            </a:xfrm>
            <a:prstGeom prst="rect">
              <a:avLst/>
            </a:prstGeom>
          </p:spPr>
        </p:pic>
        <p:pic>
          <p:nvPicPr>
            <p:cNvPr id="7" name="그래픽 18">
              <a:extLst>
                <a:ext uri="{FF2B5EF4-FFF2-40B4-BE49-F238E27FC236}">
                  <a16:creationId xmlns:a16="http://schemas.microsoft.com/office/drawing/2014/main" id="{2CFFE4BC-4996-4BD5-B82C-79C04D6A2E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2633" y="2934123"/>
              <a:ext cx="1211859" cy="1211859"/>
            </a:xfrm>
            <a:prstGeom prst="rect">
              <a:avLst/>
            </a:prstGeom>
          </p:spPr>
        </p:pic>
        <p:pic>
          <p:nvPicPr>
            <p:cNvPr id="8" name="그래픽 19">
              <a:extLst>
                <a:ext uri="{FF2B5EF4-FFF2-40B4-BE49-F238E27FC236}">
                  <a16:creationId xmlns:a16="http://schemas.microsoft.com/office/drawing/2014/main" id="{58AB591E-FD36-4F74-A570-C681F469A4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63944" y="1407452"/>
              <a:ext cx="295714" cy="366685"/>
            </a:xfrm>
            <a:prstGeom prst="rect">
              <a:avLst/>
            </a:prstGeom>
          </p:spPr>
        </p:pic>
        <p:pic>
          <p:nvPicPr>
            <p:cNvPr id="9" name="그래픽 20">
              <a:extLst>
                <a:ext uri="{FF2B5EF4-FFF2-40B4-BE49-F238E27FC236}">
                  <a16:creationId xmlns:a16="http://schemas.microsoft.com/office/drawing/2014/main" id="{BD38AC04-AF90-40C3-8626-CBC3B8EA41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96561" y="3277122"/>
              <a:ext cx="271053" cy="271053"/>
            </a:xfrm>
            <a:prstGeom prst="rect">
              <a:avLst/>
            </a:prstGeom>
          </p:spPr>
        </p:pic>
        <p:pic>
          <p:nvPicPr>
            <p:cNvPr id="10" name="그래픽 21">
              <a:extLst>
                <a:ext uri="{FF2B5EF4-FFF2-40B4-BE49-F238E27FC236}">
                  <a16:creationId xmlns:a16="http://schemas.microsoft.com/office/drawing/2014/main" id="{164CBDA3-51BF-4C07-9F3E-B7433C49C58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41798" y="2828465"/>
              <a:ext cx="146893" cy="235028"/>
            </a:xfrm>
            <a:prstGeom prst="rect">
              <a:avLst/>
            </a:prstGeom>
          </p:spPr>
        </p:pic>
        <p:pic>
          <p:nvPicPr>
            <p:cNvPr id="11" name="그래픽 22">
              <a:extLst>
                <a:ext uri="{FF2B5EF4-FFF2-40B4-BE49-F238E27FC236}">
                  <a16:creationId xmlns:a16="http://schemas.microsoft.com/office/drawing/2014/main" id="{496FEEA5-388F-44C5-95C9-1DA0390253C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40762" y="4145404"/>
              <a:ext cx="279745" cy="403354"/>
            </a:xfrm>
            <a:prstGeom prst="rect">
              <a:avLst/>
            </a:prstGeom>
          </p:spPr>
        </p:pic>
        <p:pic>
          <p:nvPicPr>
            <p:cNvPr id="12" name="그래픽 23">
              <a:extLst>
                <a:ext uri="{FF2B5EF4-FFF2-40B4-BE49-F238E27FC236}">
                  <a16:creationId xmlns:a16="http://schemas.microsoft.com/office/drawing/2014/main" id="{CC31FC37-CFC2-43B5-A82C-D7288CBD71F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559795" y="2197838"/>
              <a:ext cx="403354" cy="240711"/>
            </a:xfrm>
            <a:prstGeom prst="rect">
              <a:avLst/>
            </a:prstGeom>
          </p:spPr>
        </p:pic>
        <p:pic>
          <p:nvPicPr>
            <p:cNvPr id="13" name="그래픽 24">
              <a:extLst>
                <a:ext uri="{FF2B5EF4-FFF2-40B4-BE49-F238E27FC236}">
                  <a16:creationId xmlns:a16="http://schemas.microsoft.com/office/drawing/2014/main" id="{8375E1FE-66D4-4E2F-A0C6-5E7EC6E4AD7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30762" y="4986156"/>
              <a:ext cx="279939" cy="279939"/>
            </a:xfrm>
            <a:prstGeom prst="rect">
              <a:avLst/>
            </a:prstGeom>
          </p:spPr>
        </p:pic>
        <p:pic>
          <p:nvPicPr>
            <p:cNvPr id="14" name="그래픽 25">
              <a:extLst>
                <a:ext uri="{FF2B5EF4-FFF2-40B4-BE49-F238E27FC236}">
                  <a16:creationId xmlns:a16="http://schemas.microsoft.com/office/drawing/2014/main" id="{35C4130D-828E-4B99-9341-7C2217A5C72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511362" y="3919915"/>
              <a:ext cx="182160" cy="227699"/>
            </a:xfrm>
            <a:prstGeom prst="rect">
              <a:avLst/>
            </a:prstGeom>
          </p:spPr>
        </p:pic>
        <p:pic>
          <p:nvPicPr>
            <p:cNvPr id="15" name="그래픽 26" descr="눈꽃">
              <a:extLst>
                <a:ext uri="{FF2B5EF4-FFF2-40B4-BE49-F238E27FC236}">
                  <a16:creationId xmlns:a16="http://schemas.microsoft.com/office/drawing/2014/main" id="{69AD4A28-915F-4A3C-8746-DF6CEA1009D1}"/>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329882" y="4026024"/>
              <a:ext cx="426575" cy="426575"/>
            </a:xfrm>
            <a:prstGeom prst="rect">
              <a:avLst/>
            </a:prstGeom>
          </p:spPr>
        </p:pic>
        <p:pic>
          <p:nvPicPr>
            <p:cNvPr id="16" name="그래픽 27">
              <a:extLst>
                <a:ext uri="{FF2B5EF4-FFF2-40B4-BE49-F238E27FC236}">
                  <a16:creationId xmlns:a16="http://schemas.microsoft.com/office/drawing/2014/main" id="{5D950D61-CD76-4006-849D-CE9BFF5C77F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63132" t="56572" r="29008" b="35568"/>
            <a:stretch/>
          </p:blipFill>
          <p:spPr>
            <a:xfrm>
              <a:off x="7021806" y="3590038"/>
              <a:ext cx="153402" cy="153402"/>
            </a:xfrm>
            <a:prstGeom prst="rect">
              <a:avLst/>
            </a:prstGeom>
          </p:spPr>
        </p:pic>
      </p:grpSp>
    </p:spTree>
    <p:extLst>
      <p:ext uri="{BB962C8B-B14F-4D97-AF65-F5344CB8AC3E}">
        <p14:creationId xmlns:p14="http://schemas.microsoft.com/office/powerpoint/2010/main" val="420340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머리말">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067222-8B9E-4C71-8143-33E52E2BD751}" type="slidenum">
              <a:rPr lang="ko-KR" altLang="en-US" smtClean="0"/>
              <a:pPr/>
              <a:t>‹#›</a:t>
            </a:fld>
            <a:endParaRPr lang="ko-KR" altLang="en-US" dirty="0"/>
          </a:p>
        </p:txBody>
      </p:sp>
      <p:sp>
        <p:nvSpPr>
          <p:cNvPr id="3" name="직사각형 2">
            <a:extLst>
              <a:ext uri="{FF2B5EF4-FFF2-40B4-BE49-F238E27FC236}">
                <a16:creationId xmlns:a16="http://schemas.microsoft.com/office/drawing/2014/main" id="{71ABB701-BE8F-4F9B-95F2-5BE7D258FD03}"/>
              </a:ext>
            </a:extLst>
          </p:cNvPr>
          <p:cNvSpPr/>
          <p:nvPr userDrawn="1"/>
        </p:nvSpPr>
        <p:spPr>
          <a:xfrm>
            <a:off x="0" y="0"/>
            <a:ext cx="149617" cy="461665"/>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userDrawn="1"/>
        </p:nvSpPr>
        <p:spPr>
          <a:xfrm>
            <a:off x="8626483" y="61555"/>
            <a:ext cx="1279517" cy="276999"/>
          </a:xfrm>
          <a:prstGeom prst="rect">
            <a:avLst/>
          </a:prstGeom>
          <a:noFill/>
        </p:spPr>
        <p:txBody>
          <a:bodyPr wrap="none" rtlCol="0">
            <a:spAutoFit/>
          </a:bodyPr>
          <a:lstStyle/>
          <a:p>
            <a:pPr algn="r"/>
            <a:r>
              <a:rPr lang="ko-KR" altLang="en-US" sz="1200" spc="-150" dirty="0" err="1">
                <a:solidFill>
                  <a:srgbClr val="FFC000"/>
                </a:solidFill>
              </a:rPr>
              <a:t>예보국</a:t>
            </a:r>
            <a:r>
              <a:rPr lang="ko-KR" altLang="en-US" sz="1200" spc="-150" dirty="0">
                <a:solidFill>
                  <a:srgbClr val="FFC000"/>
                </a:solidFill>
              </a:rPr>
              <a:t> 정책브리핑</a:t>
            </a:r>
          </a:p>
        </p:txBody>
      </p:sp>
    </p:spTree>
    <p:extLst>
      <p:ext uri="{BB962C8B-B14F-4D97-AF65-F5344CB8AC3E}">
        <p14:creationId xmlns:p14="http://schemas.microsoft.com/office/powerpoint/2010/main" val="6908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머리말">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067222-8B9E-4C71-8143-33E52E2BD751}" type="slidenum">
              <a:rPr lang="ko-KR" altLang="en-US" smtClean="0"/>
              <a:pPr/>
              <a:t>‹#›</a:t>
            </a:fld>
            <a:endParaRPr lang="ko-KR" altLang="en-US"/>
          </a:p>
        </p:txBody>
      </p:sp>
      <p:sp>
        <p:nvSpPr>
          <p:cNvPr id="3" name="직사각형 2">
            <a:extLst>
              <a:ext uri="{FF2B5EF4-FFF2-40B4-BE49-F238E27FC236}">
                <a16:creationId xmlns:a16="http://schemas.microsoft.com/office/drawing/2014/main" id="{71ABB701-BE8F-4F9B-95F2-5BE7D258FD03}"/>
              </a:ext>
            </a:extLst>
          </p:cNvPr>
          <p:cNvSpPr/>
          <p:nvPr userDrawn="1"/>
        </p:nvSpPr>
        <p:spPr>
          <a:xfrm>
            <a:off x="0" y="0"/>
            <a:ext cx="149617" cy="461665"/>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a:extLst>
              <a:ext uri="{FF2B5EF4-FFF2-40B4-BE49-F238E27FC236}">
                <a16:creationId xmlns:a16="http://schemas.microsoft.com/office/drawing/2014/main" id="{27CC71D2-5493-4997-974F-1F1097839417}"/>
              </a:ext>
            </a:extLst>
          </p:cNvPr>
          <p:cNvSpPr>
            <a:spLocks noGrp="1"/>
          </p:cNvSpPr>
          <p:nvPr>
            <p:ph type="title"/>
          </p:nvPr>
        </p:nvSpPr>
        <p:spPr>
          <a:xfrm>
            <a:off x="236629" y="61555"/>
            <a:ext cx="2629246" cy="400110"/>
          </a:xfrm>
          <a:noFill/>
        </p:spPr>
        <p:txBody>
          <a:bodyPr vert="horz" wrap="none" lIns="91440" tIns="45720" rIns="91440" bIns="45720" rtlCol="0" anchor="ctr">
            <a:spAutoFit/>
          </a:bodyPr>
          <a:lstStyle>
            <a:lvl1pPr>
              <a:defRPr lang="ko-KR" altLang="en-US" sz="2000" spc="-150" dirty="0">
                <a:solidFill>
                  <a:srgbClr val="002060"/>
                </a:solidFill>
                <a:latin typeface="에스코어 드림 7 ExtraBold" panose="020B0803030302020204" pitchFamily="34" charset="-127"/>
                <a:ea typeface="에스코어 드림 7 ExtraBold" panose="020B0803030302020204" pitchFamily="34" charset="-127"/>
                <a:cs typeface="+mn-cs"/>
              </a:defRPr>
            </a:lvl1pPr>
          </a:lstStyle>
          <a:p>
            <a:pPr lvl="0" defTabSz="457200" latinLnBrk="0"/>
            <a:r>
              <a:rPr lang="ko-KR" altLang="en-US" dirty="0"/>
              <a:t>마스터 제목 스타일 편집</a:t>
            </a:r>
          </a:p>
        </p:txBody>
      </p:sp>
      <p:sp>
        <p:nvSpPr>
          <p:cNvPr id="5" name="TextBox 4"/>
          <p:cNvSpPr txBox="1"/>
          <p:nvPr userDrawn="1"/>
        </p:nvSpPr>
        <p:spPr>
          <a:xfrm>
            <a:off x="8626483" y="61555"/>
            <a:ext cx="1279517" cy="276999"/>
          </a:xfrm>
          <a:prstGeom prst="rect">
            <a:avLst/>
          </a:prstGeom>
          <a:noFill/>
        </p:spPr>
        <p:txBody>
          <a:bodyPr wrap="none" rtlCol="0">
            <a:spAutoFit/>
          </a:bodyPr>
          <a:lstStyle/>
          <a:p>
            <a:pPr algn="r"/>
            <a:r>
              <a:rPr lang="ko-KR" altLang="en-US" sz="1200" spc="-150" dirty="0" err="1">
                <a:solidFill>
                  <a:srgbClr val="FFC000"/>
                </a:solidFill>
              </a:rPr>
              <a:t>예보국</a:t>
            </a:r>
            <a:r>
              <a:rPr lang="ko-KR" altLang="en-US" sz="1200" spc="-150" dirty="0">
                <a:solidFill>
                  <a:srgbClr val="FFC000"/>
                </a:solidFill>
              </a:rPr>
              <a:t> 정책브리핑</a:t>
            </a:r>
          </a:p>
        </p:txBody>
      </p:sp>
    </p:spTree>
    <p:extLst>
      <p:ext uri="{BB962C8B-B14F-4D97-AF65-F5344CB8AC3E}">
        <p14:creationId xmlns:p14="http://schemas.microsoft.com/office/powerpoint/2010/main" val="137530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슬라이드 번호 개체 틀 2"/>
          <p:cNvSpPr>
            <a:spLocks noGrp="1"/>
          </p:cNvSpPr>
          <p:nvPr>
            <p:ph type="sldNum" sz="quarter" idx="10"/>
          </p:nvPr>
        </p:nvSpPr>
        <p:spPr/>
        <p:txBody>
          <a:bodyPr/>
          <a:lstStyle>
            <a:lvl1pPr>
              <a:defRPr>
                <a:solidFill>
                  <a:schemeClr val="bg1"/>
                </a:solidFill>
              </a:defRPr>
            </a:lvl1pPr>
          </a:lstStyle>
          <a:p>
            <a:fld id="{B2067222-8B9E-4C71-8143-33E52E2BD751}" type="slidenum">
              <a:rPr lang="ko-KR" altLang="en-US" smtClean="0"/>
              <a:pPr/>
              <a:t>‹#›</a:t>
            </a:fld>
            <a:endParaRPr lang="ko-KR" altLang="en-US"/>
          </a:p>
        </p:txBody>
      </p:sp>
      <p:sp>
        <p:nvSpPr>
          <p:cNvPr id="5" name="TextBox 4"/>
          <p:cNvSpPr txBox="1"/>
          <p:nvPr userDrawn="1"/>
        </p:nvSpPr>
        <p:spPr>
          <a:xfrm>
            <a:off x="8626483" y="61555"/>
            <a:ext cx="1279517" cy="276999"/>
          </a:xfrm>
          <a:prstGeom prst="rect">
            <a:avLst/>
          </a:prstGeom>
          <a:noFill/>
        </p:spPr>
        <p:txBody>
          <a:bodyPr wrap="none" rtlCol="0">
            <a:spAutoFit/>
          </a:bodyPr>
          <a:lstStyle/>
          <a:p>
            <a:pPr algn="r"/>
            <a:r>
              <a:rPr lang="ko-KR" altLang="en-US" sz="1200" spc="-150" dirty="0" err="1">
                <a:solidFill>
                  <a:srgbClr val="FFC000"/>
                </a:solidFill>
              </a:rPr>
              <a:t>예보국</a:t>
            </a:r>
            <a:r>
              <a:rPr lang="ko-KR" altLang="en-US" sz="1200" spc="-150" dirty="0">
                <a:solidFill>
                  <a:srgbClr val="FFC000"/>
                </a:solidFill>
              </a:rPr>
              <a:t> 정책브리핑</a:t>
            </a:r>
          </a:p>
        </p:txBody>
      </p:sp>
    </p:spTree>
    <p:extLst>
      <p:ext uri="{BB962C8B-B14F-4D97-AF65-F5344CB8AC3E}">
        <p14:creationId xmlns:p14="http://schemas.microsoft.com/office/powerpoint/2010/main" val="255518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75878" y="1709739"/>
            <a:ext cx="8543925" cy="2852737"/>
          </a:xfrm>
        </p:spPr>
        <p:txBody>
          <a:bodyPr anchor="b"/>
          <a:lstStyle>
            <a:lvl1pPr>
              <a:defRPr sz="4875"/>
            </a:lvl1pPr>
          </a:lstStyle>
          <a:p>
            <a:r>
              <a:rPr lang="ko-KR" altLang="en-US"/>
              <a:t>마스터 제목 스타일 편집</a:t>
            </a:r>
          </a:p>
        </p:txBody>
      </p:sp>
      <p:sp>
        <p:nvSpPr>
          <p:cNvPr id="3" name="텍스트 개체 틀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D35B6411-E215-42D2-A61E-1FC07C28B5A8}" type="datetimeFigureOut">
              <a:rPr lang="ko-KR" altLang="en-US" smtClean="0"/>
              <a:t>2021-11-29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6A28787-7F6A-4A5F-8BB7-EECE7F9529F6}" type="slidenum">
              <a:rPr lang="ko-KR" altLang="en-US" smtClean="0"/>
              <a:t>‹#›</a:t>
            </a:fld>
            <a:endParaRPr lang="ko-KR" altLang="en-US"/>
          </a:p>
        </p:txBody>
      </p:sp>
    </p:spTree>
    <p:extLst>
      <p:ext uri="{BB962C8B-B14F-4D97-AF65-F5344CB8AC3E}">
        <p14:creationId xmlns:p14="http://schemas.microsoft.com/office/powerpoint/2010/main" val="40649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35B6411-E215-42D2-A61E-1FC07C28B5A8}" type="datetimeFigureOut">
              <a:rPr lang="ko-KR" altLang="en-US" smtClean="0"/>
              <a:t>2021-11-29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6A28787-7F6A-4A5F-8BB7-EECE7F9529F6}" type="slidenum">
              <a:rPr lang="ko-KR" altLang="en-US" smtClean="0"/>
              <a:t>‹#›</a:t>
            </a:fld>
            <a:endParaRPr lang="ko-KR" altLang="en-US"/>
          </a:p>
        </p:txBody>
      </p:sp>
    </p:spTree>
    <p:extLst>
      <p:ext uri="{BB962C8B-B14F-4D97-AF65-F5344CB8AC3E}">
        <p14:creationId xmlns:p14="http://schemas.microsoft.com/office/powerpoint/2010/main" val="142314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ko-KR" altLang="en-US" dirty="0"/>
              <a:t>마스터 제목 스타일 편집</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endParaRPr lang="en-US" dirty="0"/>
          </a:p>
        </p:txBody>
      </p:sp>
      <p:sp>
        <p:nvSpPr>
          <p:cNvPr id="6" name="Slide Number Placeholder 5"/>
          <p:cNvSpPr>
            <a:spLocks noGrp="1"/>
          </p:cNvSpPr>
          <p:nvPr>
            <p:ph type="sldNum" sz="quarter" idx="4"/>
          </p:nvPr>
        </p:nvSpPr>
        <p:spPr>
          <a:xfrm>
            <a:off x="9433552" y="6575253"/>
            <a:ext cx="472448" cy="253916"/>
          </a:xfrm>
          <a:prstGeom prst="rect">
            <a:avLst/>
          </a:prstGeom>
        </p:spPr>
        <p:txBody>
          <a:bodyPr vert="horz" wrap="none" lIns="91440" tIns="45720" rIns="91440" bIns="45720" rtlCol="0" anchor="ctr">
            <a:noAutofit/>
          </a:bodyPr>
          <a:lstStyle>
            <a:lvl1pPr algn="ctr">
              <a:defRPr sz="800">
                <a:solidFill>
                  <a:schemeClr val="tx1">
                    <a:tint val="75000"/>
                  </a:schemeClr>
                </a:solidFill>
                <a:latin typeface="에스코어 드림 3 Light" panose="020B0303030302020204" pitchFamily="34" charset="-127"/>
                <a:ea typeface="에스코어 드림 3 Light" panose="020B0303030302020204" pitchFamily="34" charset="-127"/>
              </a:defRPr>
            </a:lvl1pPr>
          </a:lstStyle>
          <a:p>
            <a:fld id="{B2067222-8B9E-4C71-8143-33E52E2BD751}" type="slidenum">
              <a:rPr lang="ko-KR" altLang="en-US" smtClean="0"/>
              <a:pPr/>
              <a:t>‹#›</a:t>
            </a:fld>
            <a:endParaRPr lang="ko-KR" altLang="en-US"/>
          </a:p>
        </p:txBody>
      </p:sp>
    </p:spTree>
    <p:extLst>
      <p:ext uri="{BB962C8B-B14F-4D97-AF65-F5344CB8AC3E}">
        <p14:creationId xmlns:p14="http://schemas.microsoft.com/office/powerpoint/2010/main" val="418313424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5" r:id="rId3"/>
    <p:sldLayoutId id="2147483680" r:id="rId4"/>
    <p:sldLayoutId id="2147483679" r:id="rId5"/>
    <p:sldLayoutId id="2147483681" r:id="rId6"/>
    <p:sldLayoutId id="2147483682" r:id="rId7"/>
  </p:sldLayoutIdLst>
  <p:hf hdr="0" ftr="0" dt="0"/>
  <p:txStyles>
    <p:titleStyle>
      <a:lvl1pPr algn="l" defTabSz="914400" rtl="0" eaLnBrk="1" latinLnBrk="1" hangingPunct="1">
        <a:lnSpc>
          <a:spcPct val="100000"/>
        </a:lnSpc>
        <a:spcBef>
          <a:spcPct val="0"/>
        </a:spcBef>
        <a:buNone/>
        <a:defRPr sz="3600" kern="1200">
          <a:solidFill>
            <a:srgbClr val="002060"/>
          </a:solidFill>
          <a:latin typeface="배스킨라빈스 B" panose="02020603020101020101" pitchFamily="18" charset="-127"/>
          <a:ea typeface="배스킨라빈스 B" panose="02020603020101020101" pitchFamily="18" charset="-127"/>
          <a:cs typeface="+mj-cs"/>
        </a:defRPr>
      </a:lvl1pPr>
    </p:titleStyle>
    <p:bodyStyle>
      <a:lvl1pPr marL="0" indent="0" algn="l" defTabSz="914400" rtl="0" eaLnBrk="1" latinLnBrk="1" hangingPunct="1">
        <a:lnSpc>
          <a:spcPct val="90000"/>
        </a:lnSpc>
        <a:spcBef>
          <a:spcPts val="1000"/>
        </a:spcBef>
        <a:buFont typeface="Arial" panose="020B0604020202020204" pitchFamily="34" charset="0"/>
        <a:buNone/>
        <a:defRPr sz="1800" kern="1200" spc="-150">
          <a:solidFill>
            <a:schemeClr val="tx1"/>
          </a:solidFill>
          <a:latin typeface="에스코어 드림 4 Regular" panose="020B0503030302020204" pitchFamily="34" charset="-127"/>
          <a:ea typeface="에스코어 드림 4 Regular" panose="020B0503030302020204" pitchFamily="34"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p:cNvPicPr>
            <a:picLocks noChangeAspect="1"/>
          </p:cNvPicPr>
          <p:nvPr/>
        </p:nvPicPr>
        <p:blipFill>
          <a:blip r:embed="rId3"/>
          <a:stretch>
            <a:fillRect/>
          </a:stretch>
        </p:blipFill>
        <p:spPr>
          <a:xfrm>
            <a:off x="47723" y="1049216"/>
            <a:ext cx="9810553" cy="4991695"/>
          </a:xfrm>
          <a:prstGeom prst="rect">
            <a:avLst/>
          </a:prstGeom>
        </p:spPr>
      </p:pic>
      <p:sp>
        <p:nvSpPr>
          <p:cNvPr id="25" name="TextBox 24"/>
          <p:cNvSpPr txBox="1"/>
          <p:nvPr/>
        </p:nvSpPr>
        <p:spPr>
          <a:xfrm>
            <a:off x="7591426" y="5944195"/>
            <a:ext cx="2422922" cy="292388"/>
          </a:xfrm>
          <a:prstGeom prst="rect">
            <a:avLst/>
          </a:prstGeom>
          <a:noFill/>
        </p:spPr>
        <p:txBody>
          <a:bodyPr wrap="square" rtlCol="0">
            <a:spAutoFit/>
          </a:bodyPr>
          <a:lstStyle/>
          <a:p>
            <a:r>
              <a:rPr lang="en-US" altLang="ko-KR" sz="1300" i="1" dirty="0"/>
              <a:t>Typhoon(Si </a:t>
            </a:r>
            <a:r>
              <a:rPr lang="en-US" altLang="ko-KR" sz="1300" i="1" dirty="0" err="1"/>
              <a:t>Ji</a:t>
            </a:r>
            <a:r>
              <a:rPr lang="en-US" altLang="ko-KR" sz="1300" i="1" dirty="0"/>
              <a:t> Byun,1988)</a:t>
            </a:r>
            <a:endParaRPr lang="ko-KR" altLang="en-US" sz="1300" i="1" dirty="0"/>
          </a:p>
        </p:txBody>
      </p:sp>
      <p:sp>
        <p:nvSpPr>
          <p:cNvPr id="8" name="TextBox 7">
            <a:extLst>
              <a:ext uri="{FF2B5EF4-FFF2-40B4-BE49-F238E27FC236}">
                <a16:creationId xmlns:a16="http://schemas.microsoft.com/office/drawing/2014/main" id="{E91F801C-3046-4534-898C-89838BA84BA6}"/>
              </a:ext>
            </a:extLst>
          </p:cNvPr>
          <p:cNvSpPr txBox="1"/>
          <p:nvPr/>
        </p:nvSpPr>
        <p:spPr>
          <a:xfrm>
            <a:off x="44842" y="1190079"/>
            <a:ext cx="8930790" cy="1077218"/>
          </a:xfrm>
          <a:prstGeom prst="rect">
            <a:avLst/>
          </a:prstGeom>
          <a:noFill/>
        </p:spPr>
        <p:txBody>
          <a:bodyPr wrap="square" rtlCol="0">
            <a:spAutoFit/>
          </a:bodyPr>
          <a:lstStyle/>
          <a:p>
            <a:pPr fontAlgn="base"/>
            <a:r>
              <a:rPr lang="en-US" altLang="ko-KR" sz="3200" b="1" dirty="0">
                <a:latin typeface="Gadugi" pitchFamily="34" charset="0"/>
                <a:ea typeface="Gadugi" pitchFamily="34" charset="0"/>
                <a:cs typeface="Arial Unicode MS" pitchFamily="50" charset="-127"/>
              </a:rPr>
              <a:t>Recent progress </a:t>
            </a:r>
            <a:br>
              <a:rPr lang="en-US" altLang="ko-KR" sz="3200" b="1" dirty="0">
                <a:latin typeface="Gadugi" pitchFamily="34" charset="0"/>
                <a:ea typeface="Gadugi" pitchFamily="34" charset="0"/>
                <a:cs typeface="Arial Unicode MS" pitchFamily="50" charset="-127"/>
              </a:rPr>
            </a:br>
            <a:r>
              <a:rPr lang="en-US" altLang="ko-KR" sz="3200" b="1" dirty="0">
                <a:latin typeface="Gadugi" pitchFamily="34" charset="0"/>
                <a:ea typeface="Gadugi" pitchFamily="34" charset="0"/>
                <a:cs typeface="Arial Unicode MS" pitchFamily="50" charset="-127"/>
              </a:rPr>
              <a:t>on the seasonal prediction tropical cyclones</a:t>
            </a:r>
            <a:endParaRPr lang="ko-KR" altLang="ko-KR" sz="3200" dirty="0">
              <a:latin typeface="Gadugi" pitchFamily="34" charset="0"/>
              <a:ea typeface="Arial Unicode MS" pitchFamily="50" charset="-127"/>
              <a:cs typeface="Arial Unicode MS" pitchFamily="50" charset="-127"/>
            </a:endParaRPr>
          </a:p>
        </p:txBody>
      </p:sp>
      <p:sp>
        <p:nvSpPr>
          <p:cNvPr id="9" name="TextBox 8">
            <a:extLst>
              <a:ext uri="{FF2B5EF4-FFF2-40B4-BE49-F238E27FC236}">
                <a16:creationId xmlns:a16="http://schemas.microsoft.com/office/drawing/2014/main" id="{E91F801C-3046-4534-898C-89838BA84BA6}"/>
              </a:ext>
            </a:extLst>
          </p:cNvPr>
          <p:cNvSpPr txBox="1"/>
          <p:nvPr/>
        </p:nvSpPr>
        <p:spPr>
          <a:xfrm>
            <a:off x="164584" y="4622105"/>
            <a:ext cx="4853508" cy="1692771"/>
          </a:xfrm>
          <a:prstGeom prst="rect">
            <a:avLst/>
          </a:prstGeom>
          <a:noFill/>
        </p:spPr>
        <p:txBody>
          <a:bodyPr wrap="none" rtlCol="0">
            <a:spAutoFit/>
          </a:bodyPr>
          <a:lstStyle/>
          <a:p>
            <a:pPr fontAlgn="base"/>
            <a:r>
              <a:rPr lang="en-US" altLang="ko-KR" sz="2400" b="1" dirty="0" err="1">
                <a:solidFill>
                  <a:srgbClr val="CC00FF"/>
                </a:solidFill>
                <a:latin typeface="에스코어 드림 6 Bold" panose="020B0703030302020204" pitchFamily="34" charset="-127"/>
                <a:ea typeface="에스코어 드림 6 Bold" panose="020B0703030302020204" pitchFamily="34" charset="-127"/>
              </a:rPr>
              <a:t>Eun</a:t>
            </a:r>
            <a:r>
              <a:rPr lang="en-US" altLang="ko-KR" sz="2400" b="1" dirty="0">
                <a:solidFill>
                  <a:srgbClr val="CC00FF"/>
                </a:solidFill>
                <a:latin typeface="에스코어 드림 6 Bold" panose="020B0703030302020204" pitchFamily="34" charset="-127"/>
                <a:ea typeface="에스코어 드림 6 Bold" panose="020B0703030302020204" pitchFamily="34" charset="-127"/>
              </a:rPr>
              <a:t> </a:t>
            </a:r>
            <a:r>
              <a:rPr lang="en-US" altLang="ko-KR" sz="2400" b="1" dirty="0" err="1">
                <a:solidFill>
                  <a:srgbClr val="CC00FF"/>
                </a:solidFill>
                <a:latin typeface="에스코어 드림 6 Bold" panose="020B0703030302020204" pitchFamily="34" charset="-127"/>
                <a:ea typeface="에스코어 드림 6 Bold" panose="020B0703030302020204" pitchFamily="34" charset="-127"/>
              </a:rPr>
              <a:t>Jeong</a:t>
            </a:r>
            <a:r>
              <a:rPr lang="en-US" altLang="ko-KR" sz="2400" b="1" dirty="0">
                <a:solidFill>
                  <a:srgbClr val="CC00FF"/>
                </a:solidFill>
                <a:latin typeface="에스코어 드림 6 Bold" panose="020B0703030302020204" pitchFamily="34" charset="-127"/>
                <a:ea typeface="에스코어 드림 6 Bold" panose="020B0703030302020204" pitchFamily="34" charset="-127"/>
              </a:rPr>
              <a:t> CHA</a:t>
            </a:r>
            <a:br>
              <a:rPr lang="en-US" altLang="ko-KR" sz="2400" dirty="0">
                <a:solidFill>
                  <a:srgbClr val="111C43"/>
                </a:solidFill>
                <a:latin typeface="에스코어 드림 6 Bold" panose="020B0703030302020204" pitchFamily="34" charset="-127"/>
                <a:ea typeface="에스코어 드림 6 Bold" panose="020B0703030302020204" pitchFamily="34" charset="-127"/>
              </a:rPr>
            </a:br>
            <a:r>
              <a:rPr lang="en-US" altLang="ko-KR" sz="2000" dirty="0" err="1"/>
              <a:t>Meso</a:t>
            </a:r>
            <a:r>
              <a:rPr lang="en-US" altLang="ko-KR" sz="2000" dirty="0"/>
              <a:t>-scale research team</a:t>
            </a:r>
            <a:br>
              <a:rPr lang="en-US" altLang="ko-KR" sz="2000" dirty="0"/>
            </a:br>
            <a:r>
              <a:rPr lang="en-US" altLang="ko-KR" sz="2000" dirty="0"/>
              <a:t>National Institute of Meteorological Sciences</a:t>
            </a:r>
            <a:br>
              <a:rPr lang="en-US" altLang="ko-KR" sz="2000" dirty="0"/>
            </a:br>
            <a:r>
              <a:rPr lang="en-US" altLang="ko-KR" sz="2000" dirty="0"/>
              <a:t>Korean Meteorological Administration </a:t>
            </a:r>
            <a:endParaRPr lang="ko-KR" altLang="ko-KR" sz="2000" dirty="0"/>
          </a:p>
          <a:p>
            <a:pPr fontAlgn="base"/>
            <a:r>
              <a:rPr lang="en-US" altLang="ko-KR" sz="2000" dirty="0"/>
              <a:t>Republic of Korea</a:t>
            </a:r>
            <a:endParaRPr lang="ko-KR" altLang="en-US" sz="2400" dirty="0">
              <a:solidFill>
                <a:srgbClr val="111C43"/>
              </a:solidFill>
              <a:latin typeface="에스코어 드림 6 Bold" panose="020B0703030302020204" pitchFamily="34" charset="-127"/>
              <a:ea typeface="에스코어 드림 6 Bold" panose="020B0703030302020204" pitchFamily="34" charset="-127"/>
            </a:endParaRPr>
          </a:p>
        </p:txBody>
      </p:sp>
    </p:spTree>
    <p:extLst>
      <p:ext uri="{BB962C8B-B14F-4D97-AF65-F5344CB8AC3E}">
        <p14:creationId xmlns:p14="http://schemas.microsoft.com/office/powerpoint/2010/main" val="2440650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870" y="221515"/>
            <a:ext cx="8603000" cy="457369"/>
          </a:xfrm>
          <a:prstGeom prst="rect">
            <a:avLst/>
          </a:prstGeom>
          <a:noFill/>
        </p:spPr>
        <p:txBody>
          <a:bodyPr wrap="square" rtlCol="0">
            <a:spAutoFit/>
          </a:bodyPr>
          <a:lstStyle/>
          <a:p>
            <a:pPr algn="just" fontAlgn="base" latinLnBrk="0">
              <a:lnSpc>
                <a:spcPct val="150000"/>
              </a:lnSpc>
              <a:spcAft>
                <a:spcPts val="1000"/>
              </a:spcAft>
            </a:pPr>
            <a:r>
              <a:rPr lang="en-US" altLang="ko-KR" sz="1800" b="1" i="1" kern="0" spc="-30" dirty="0">
                <a:solidFill>
                  <a:srgbClr val="000000"/>
                </a:solidFill>
                <a:effectLst/>
                <a:latin typeface="Times New Roman" panose="02020603050405020304" pitchFamily="18" charset="0"/>
                <a:ea typeface="휴먼명조"/>
                <a:cs typeface="Times New Roman" panose="02020603050405020304" pitchFamily="18" charset="0"/>
              </a:rPr>
              <a:t>  (1) Error rate(JJA)</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5" name="Rectangle 1"/>
          <p:cNvSpPr>
            <a:spLocks noChangeArrowheads="1"/>
          </p:cNvSpPr>
          <p:nvPr/>
        </p:nvSpPr>
        <p:spPr bwMode="auto">
          <a:xfrm>
            <a:off x="2024063" y="216749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직사각형 6"/>
          <p:cNvSpPr/>
          <p:nvPr/>
        </p:nvSpPr>
        <p:spPr>
          <a:xfrm>
            <a:off x="1284194" y="775513"/>
            <a:ext cx="7780675" cy="1077218"/>
          </a:xfrm>
          <a:prstGeom prst="rect">
            <a:avLst/>
          </a:prstGeom>
        </p:spPr>
        <p:txBody>
          <a:bodyPr wrap="square">
            <a:spAutoFit/>
          </a:bodyPr>
          <a:lstStyle/>
          <a:p>
            <a:pPr fontAlgn="base"/>
            <a:r>
              <a:rPr lang="en-US" altLang="ko-KR" sz="1600" dirty="0">
                <a:latin typeface="Arial Unicode MS" pitchFamily="50" charset="-127"/>
                <a:ea typeface="Arial Unicode MS" pitchFamily="50" charset="-127"/>
                <a:cs typeface="Arial Unicode MS" pitchFamily="50" charset="-127"/>
              </a:rPr>
              <a:t>Table 2. Error rates for the number of TCs occurred during summer (JJA) and fall (SON) from 2014</a:t>
            </a:r>
            <a:r>
              <a:rPr lang="ko-KR" altLang="ko-KR" sz="1600" dirty="0">
                <a:latin typeface="Arial Unicode MS" pitchFamily="50" charset="-127"/>
                <a:ea typeface="Arial Unicode MS" pitchFamily="50" charset="-127"/>
                <a:cs typeface="Arial Unicode MS" pitchFamily="50" charset="-127"/>
              </a:rPr>
              <a:t>∼</a:t>
            </a:r>
            <a:r>
              <a:rPr lang="en-US" altLang="ko-KR" sz="1600" dirty="0">
                <a:latin typeface="Arial Unicode MS" pitchFamily="50" charset="-127"/>
                <a:ea typeface="Arial Unicode MS" pitchFamily="50" charset="-127"/>
                <a:cs typeface="Arial Unicode MS" pitchFamily="50" charset="-127"/>
              </a:rPr>
              <a:t>2020. The unit is %. A '-' indicates that no prediction data is available. The underlined numbers indicate the negative error rates. The bold numbers indicate the smallest error rate among the four models for the year</a:t>
            </a:r>
            <a:endParaRPr lang="ko-KR" altLang="ko-KR" sz="1600" dirty="0">
              <a:latin typeface="Arial Unicode MS" pitchFamily="50" charset="-127"/>
              <a:ea typeface="Arial Unicode MS" pitchFamily="50" charset="-127"/>
              <a:cs typeface="Arial Unicode MS" pitchFamily="50" charset="-127"/>
            </a:endParaRPr>
          </a:p>
        </p:txBody>
      </p:sp>
      <p:graphicFrame>
        <p:nvGraphicFramePr>
          <p:cNvPr id="9" name="표 8"/>
          <p:cNvGraphicFramePr>
            <a:graphicFrameLocks noGrp="1"/>
          </p:cNvGraphicFramePr>
          <p:nvPr>
            <p:extLst>
              <p:ext uri="{D42A27DB-BD31-4B8C-83A1-F6EECF244321}">
                <p14:modId xmlns:p14="http://schemas.microsoft.com/office/powerpoint/2010/main" val="1375978320"/>
              </p:ext>
            </p:extLst>
          </p:nvPr>
        </p:nvGraphicFramePr>
        <p:xfrm>
          <a:off x="1553134" y="1996166"/>
          <a:ext cx="6812441" cy="4395090"/>
        </p:xfrm>
        <a:graphic>
          <a:graphicData uri="http://schemas.openxmlformats.org/drawingml/2006/table">
            <a:tbl>
              <a:tblPr firstRow="1" bandRow="1">
                <a:tableStyleId>{5C22544A-7EE6-4342-B048-85BDC9FD1C3A}</a:tableStyleId>
              </a:tblPr>
              <a:tblGrid>
                <a:gridCol w="653223">
                  <a:extLst>
                    <a:ext uri="{9D8B030D-6E8A-4147-A177-3AD203B41FA5}">
                      <a16:colId xmlns:a16="http://schemas.microsoft.com/office/drawing/2014/main" val="20000"/>
                    </a:ext>
                  </a:extLst>
                </a:gridCol>
                <a:gridCol w="473786">
                  <a:extLst>
                    <a:ext uri="{9D8B030D-6E8A-4147-A177-3AD203B41FA5}">
                      <a16:colId xmlns:a16="http://schemas.microsoft.com/office/drawing/2014/main" val="20001"/>
                    </a:ext>
                  </a:extLst>
                </a:gridCol>
                <a:gridCol w="547150">
                  <a:extLst>
                    <a:ext uri="{9D8B030D-6E8A-4147-A177-3AD203B41FA5}">
                      <a16:colId xmlns:a16="http://schemas.microsoft.com/office/drawing/2014/main" val="20002"/>
                    </a:ext>
                  </a:extLst>
                </a:gridCol>
                <a:gridCol w="582706">
                  <a:extLst>
                    <a:ext uri="{9D8B030D-6E8A-4147-A177-3AD203B41FA5}">
                      <a16:colId xmlns:a16="http://schemas.microsoft.com/office/drawing/2014/main" val="20003"/>
                    </a:ext>
                  </a:extLst>
                </a:gridCol>
                <a:gridCol w="765288">
                  <a:extLst>
                    <a:ext uri="{9D8B030D-6E8A-4147-A177-3AD203B41FA5}">
                      <a16:colId xmlns:a16="http://schemas.microsoft.com/office/drawing/2014/main" val="20004"/>
                    </a:ext>
                  </a:extLst>
                </a:gridCol>
                <a:gridCol w="473786">
                  <a:extLst>
                    <a:ext uri="{9D8B030D-6E8A-4147-A177-3AD203B41FA5}">
                      <a16:colId xmlns:a16="http://schemas.microsoft.com/office/drawing/2014/main" val="20005"/>
                    </a:ext>
                  </a:extLst>
                </a:gridCol>
                <a:gridCol w="473786">
                  <a:extLst>
                    <a:ext uri="{9D8B030D-6E8A-4147-A177-3AD203B41FA5}">
                      <a16:colId xmlns:a16="http://schemas.microsoft.com/office/drawing/2014/main" val="20006"/>
                    </a:ext>
                  </a:extLst>
                </a:gridCol>
                <a:gridCol w="473786">
                  <a:extLst>
                    <a:ext uri="{9D8B030D-6E8A-4147-A177-3AD203B41FA5}">
                      <a16:colId xmlns:a16="http://schemas.microsoft.com/office/drawing/2014/main" val="20007"/>
                    </a:ext>
                  </a:extLst>
                </a:gridCol>
                <a:gridCol w="473786">
                  <a:extLst>
                    <a:ext uri="{9D8B030D-6E8A-4147-A177-3AD203B41FA5}">
                      <a16:colId xmlns:a16="http://schemas.microsoft.com/office/drawing/2014/main" val="20008"/>
                    </a:ext>
                  </a:extLst>
                </a:gridCol>
                <a:gridCol w="473786">
                  <a:extLst>
                    <a:ext uri="{9D8B030D-6E8A-4147-A177-3AD203B41FA5}">
                      <a16:colId xmlns:a16="http://schemas.microsoft.com/office/drawing/2014/main" val="20009"/>
                    </a:ext>
                  </a:extLst>
                </a:gridCol>
                <a:gridCol w="473786">
                  <a:extLst>
                    <a:ext uri="{9D8B030D-6E8A-4147-A177-3AD203B41FA5}">
                      <a16:colId xmlns:a16="http://schemas.microsoft.com/office/drawing/2014/main" val="20010"/>
                    </a:ext>
                  </a:extLst>
                </a:gridCol>
                <a:gridCol w="473786">
                  <a:extLst>
                    <a:ext uri="{9D8B030D-6E8A-4147-A177-3AD203B41FA5}">
                      <a16:colId xmlns:a16="http://schemas.microsoft.com/office/drawing/2014/main" val="20011"/>
                    </a:ext>
                  </a:extLst>
                </a:gridCol>
                <a:gridCol w="473786">
                  <a:extLst>
                    <a:ext uri="{9D8B030D-6E8A-4147-A177-3AD203B41FA5}">
                      <a16:colId xmlns:a16="http://schemas.microsoft.com/office/drawing/2014/main" val="20012"/>
                    </a:ext>
                  </a:extLst>
                </a:gridCol>
              </a:tblGrid>
              <a:tr h="457200">
                <a:tc rowSpan="3">
                  <a:txBody>
                    <a:bodyPr/>
                    <a:lstStyle/>
                    <a:p>
                      <a:pPr algn="ctr" latinLnBrk="1"/>
                      <a:r>
                        <a:rPr lang="en-US" altLang="ko-KR" sz="1100" dirty="0">
                          <a:latin typeface="Arial Unicode MS" pitchFamily="50" charset="-127"/>
                          <a:ea typeface="Arial Unicode MS" pitchFamily="50" charset="-127"/>
                          <a:cs typeface="Arial Unicode MS" pitchFamily="50" charset="-127"/>
                        </a:rPr>
                        <a:t>Season</a:t>
                      </a:r>
                      <a:endParaRPr lang="ko-KR" altLang="en-US" sz="1100" dirty="0">
                        <a:latin typeface="Arial Unicode MS" pitchFamily="50" charset="-127"/>
                        <a:ea typeface="Arial Unicode MS" pitchFamily="50" charset="-127"/>
                        <a:cs typeface="Arial Unicode MS" pitchFamily="50" charset="-127"/>
                      </a:endParaRPr>
                    </a:p>
                  </a:txBody>
                  <a:tcPr/>
                </a:tc>
                <a:tc rowSpan="3">
                  <a:txBody>
                    <a:bodyPr/>
                    <a:lstStyle/>
                    <a:p>
                      <a:pPr algn="ctr" latinLnBrk="1"/>
                      <a:r>
                        <a:rPr lang="en-US" altLang="ko-KR" sz="1100" dirty="0">
                          <a:latin typeface="Arial Unicode MS" pitchFamily="50" charset="-127"/>
                          <a:ea typeface="Arial Unicode MS" pitchFamily="50" charset="-127"/>
                          <a:cs typeface="Arial Unicode MS" pitchFamily="50" charset="-127"/>
                        </a:rPr>
                        <a:t>Year</a:t>
                      </a:r>
                      <a:endParaRPr lang="ko-KR" altLang="en-US" sz="1100" dirty="0">
                        <a:latin typeface="Arial Unicode MS" pitchFamily="50" charset="-127"/>
                        <a:ea typeface="Arial Unicode MS" pitchFamily="50" charset="-127"/>
                        <a:cs typeface="Arial Unicode MS" pitchFamily="50" charset="-127"/>
                      </a:endParaRPr>
                    </a:p>
                  </a:txBody>
                  <a:tcPr/>
                </a:tc>
                <a:tc rowSpan="3">
                  <a:txBody>
                    <a:bodyPr/>
                    <a:lstStyle/>
                    <a:p>
                      <a:pPr algn="ctr" latinLnBrk="1"/>
                      <a:r>
                        <a:rPr lang="en-US" altLang="ko-KR" sz="1100" dirty="0">
                          <a:latin typeface="Arial Unicode MS" pitchFamily="50" charset="-127"/>
                          <a:ea typeface="Arial Unicode MS" pitchFamily="50" charset="-127"/>
                          <a:cs typeface="Arial Unicode MS" pitchFamily="50" charset="-127"/>
                        </a:rPr>
                        <a:t>Observation</a:t>
                      </a:r>
                      <a:endParaRPr lang="ko-KR" altLang="en-US" sz="1100" dirty="0">
                        <a:latin typeface="Arial Unicode MS" pitchFamily="50" charset="-127"/>
                        <a:ea typeface="Arial Unicode MS" pitchFamily="50" charset="-127"/>
                        <a:cs typeface="Arial Unicode MS" pitchFamily="50" charset="-127"/>
                      </a:endParaRPr>
                    </a:p>
                  </a:txBody>
                  <a:tcPr/>
                </a:tc>
                <a:tc rowSpan="2" gridSpan="2">
                  <a:txBody>
                    <a:bodyPr/>
                    <a:lstStyle/>
                    <a:p>
                      <a:pPr algn="ctr" latinLnBrk="1"/>
                      <a:r>
                        <a:rPr lang="en-US" altLang="ko-KR" sz="1100" dirty="0">
                          <a:latin typeface="Arial Unicode MS" pitchFamily="50" charset="-127"/>
                          <a:ea typeface="Arial Unicode MS" pitchFamily="50" charset="-127"/>
                          <a:cs typeface="Arial Unicode MS" pitchFamily="50" charset="-127"/>
                        </a:rPr>
                        <a:t>Official</a:t>
                      </a:r>
                    </a:p>
                    <a:p>
                      <a:pPr algn="ctr" latinLnBrk="1"/>
                      <a:r>
                        <a:rPr lang="en-US" altLang="ko-KR" sz="1100" dirty="0">
                          <a:latin typeface="Arial Unicode MS" pitchFamily="50" charset="-127"/>
                          <a:ea typeface="Arial Unicode MS" pitchFamily="50" charset="-127"/>
                          <a:cs typeface="Arial Unicode MS" pitchFamily="50" charset="-127"/>
                        </a:rPr>
                        <a:t>Prediction</a:t>
                      </a:r>
                      <a:endParaRPr lang="ko-KR" altLang="en-US" sz="1100" dirty="0">
                        <a:latin typeface="Arial Unicode MS" pitchFamily="50" charset="-127"/>
                        <a:ea typeface="Arial Unicode MS" pitchFamily="50" charset="-127"/>
                        <a:cs typeface="Arial Unicode MS" pitchFamily="50" charset="-127"/>
                      </a:endParaRPr>
                    </a:p>
                  </a:txBody>
                  <a:tcPr/>
                </a:tc>
                <a:tc rowSpan="2" hMerge="1">
                  <a:txBody>
                    <a:bodyPr/>
                    <a:lstStyle/>
                    <a:p>
                      <a:pPr latinLnBrk="1"/>
                      <a:endParaRPr lang="ko-KR" altLang="en-US" dirty="0"/>
                    </a:p>
                  </a:txBody>
                  <a:tcPr/>
                </a:tc>
                <a:tc gridSpan="8">
                  <a:txBody>
                    <a:bodyPr/>
                    <a:lstStyle/>
                    <a:p>
                      <a:pPr algn="ctr" latinLnBrk="1"/>
                      <a:r>
                        <a:rPr lang="en-US" altLang="ko-KR" sz="1100" dirty="0">
                          <a:latin typeface="Arial Unicode MS" pitchFamily="50" charset="-127"/>
                          <a:ea typeface="Arial Unicode MS" pitchFamily="50" charset="-127"/>
                          <a:cs typeface="Arial Unicode MS" pitchFamily="50" charset="-127"/>
                        </a:rPr>
                        <a:t>Model</a:t>
                      </a:r>
                      <a:endParaRPr lang="ko-KR" altLang="en-US" sz="1100" dirty="0">
                        <a:latin typeface="Arial Unicode MS" pitchFamily="50" charset="-127"/>
                        <a:ea typeface="Arial Unicode MS" pitchFamily="50" charset="-127"/>
                        <a:cs typeface="Arial Unicode MS" pitchFamily="50" charset="-127"/>
                      </a:endParaRPr>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algn="ctr" latinLnBrk="1"/>
                      <a:endParaRPr lang="ko-KR" altLang="en-US" sz="1200" dirty="0">
                        <a:latin typeface="Arial Unicode MS" pitchFamily="50" charset="-127"/>
                        <a:ea typeface="Arial Unicode MS" pitchFamily="50" charset="-127"/>
                        <a:cs typeface="Arial Unicode MS" pitchFamily="50" charset="-127"/>
                      </a:endParaRPr>
                    </a:p>
                  </a:txBody>
                  <a:tcPr/>
                </a:tc>
                <a:tc hMerge="1">
                  <a:txBody>
                    <a:bodyPr/>
                    <a:lstStyle/>
                    <a:p>
                      <a:pPr algn="ctr" latinLnBrk="1"/>
                      <a:endParaRPr lang="ko-KR" altLang="en-US" sz="1200" dirty="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0"/>
                  </a:ext>
                </a:extLst>
              </a:tr>
              <a:tr h="457200">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c gridSpan="2">
                  <a:txBody>
                    <a:bodyPr/>
                    <a:lstStyle/>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Statistical</a:t>
                      </a:r>
                    </a:p>
                  </a:txBody>
                  <a:tcPr marL="64770" marR="64770" marT="17907" marB="17907" anchor="ctr"/>
                </a:tc>
                <a:tc hMerge="1">
                  <a:txBody>
                    <a:bodyPr/>
                    <a:lstStyle/>
                    <a:p>
                      <a:pPr latinLnBrk="1"/>
                      <a:endParaRPr lang="ko-KR" altLang="en-US"/>
                    </a:p>
                  </a:txBody>
                  <a:tcPr/>
                </a:tc>
                <a:tc gridSpan="2">
                  <a:txBody>
                    <a:bodyPr/>
                    <a:lstStyle/>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Statistical</a:t>
                      </a:r>
                    </a:p>
                    <a:p>
                      <a:pPr marL="0" marR="0" indent="0" algn="ctr" fontAlgn="base" latinLnBrk="0">
                        <a:lnSpc>
                          <a:spcPct val="160000"/>
                        </a:lnSpc>
                        <a:spcBef>
                          <a:spcPts val="0"/>
                        </a:spcBef>
                        <a:spcAft>
                          <a:spcPts val="0"/>
                        </a:spcAft>
                      </a:pPr>
                      <a:r>
                        <a:rPr lang="en-US" sz="1100" kern="0" spc="-50" dirty="0">
                          <a:solidFill>
                            <a:srgbClr val="000000"/>
                          </a:solidFill>
                          <a:effectLst/>
                          <a:latin typeface="Arial Unicode MS" pitchFamily="50" charset="-127"/>
                          <a:ea typeface="Arial Unicode MS" pitchFamily="50" charset="-127"/>
                          <a:cs typeface="Arial Unicode MS" pitchFamily="50" charset="-127"/>
                        </a:rPr>
                        <a:t>-</a:t>
                      </a:r>
                      <a:r>
                        <a:rPr lang="en-US" sz="1100" kern="0" spc="0" dirty="0">
                          <a:solidFill>
                            <a:srgbClr val="000000"/>
                          </a:solidFill>
                          <a:effectLst/>
                          <a:latin typeface="Arial Unicode MS" pitchFamily="50" charset="-127"/>
                          <a:ea typeface="Arial Unicode MS" pitchFamily="50" charset="-127"/>
                          <a:cs typeface="Arial Unicode MS" pitchFamily="50" charset="-127"/>
                        </a:rPr>
                        <a:t>Dynamical</a:t>
                      </a:r>
                    </a:p>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(Ⅰ</a:t>
                      </a:r>
                      <a:r>
                        <a:rPr lang="en-US" sz="1100" kern="0" spc="-50" dirty="0">
                          <a:solidFill>
                            <a:srgbClr val="000000"/>
                          </a:solidFill>
                          <a:effectLst/>
                          <a:latin typeface="Arial Unicode MS" pitchFamily="50" charset="-127"/>
                          <a:ea typeface="Arial Unicode MS" pitchFamily="50" charset="-127"/>
                          <a:cs typeface="Arial Unicode MS" pitchFamily="50" charset="-127"/>
                        </a:rPr>
                        <a:t>)</a:t>
                      </a:r>
                      <a:endParaRPr lang="en-US" sz="1100" kern="0" spc="0" dirty="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hMerge="1">
                  <a:txBody>
                    <a:bodyPr/>
                    <a:lstStyle/>
                    <a:p>
                      <a:pPr latinLnBrk="1"/>
                      <a:endParaRPr lang="ko-KR" altLang="en-US"/>
                    </a:p>
                  </a:txBody>
                  <a:tcPr/>
                </a:tc>
                <a:tc gridSpan="2">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Dynamical</a:t>
                      </a:r>
                    </a:p>
                  </a:txBody>
                  <a:tcPr marL="64770" marR="64770" marT="17907" marB="17907" anchor="ctr"/>
                </a:tc>
                <a:tc hMerge="1">
                  <a:txBody>
                    <a:bodyPr/>
                    <a:lstStyle/>
                    <a:p>
                      <a:pPr latinLnBrk="1"/>
                      <a:endParaRPr lang="ko-KR" altLang="en-US"/>
                    </a:p>
                  </a:txBody>
                  <a:tcPr/>
                </a:tc>
                <a:tc gridSpan="2">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Statistical</a:t>
                      </a:r>
                    </a:p>
                    <a:p>
                      <a:pPr marL="0" marR="0" indent="0" algn="ctr" fontAlgn="base" latinLnBrk="0">
                        <a:lnSpc>
                          <a:spcPct val="160000"/>
                        </a:lnSpc>
                        <a:spcBef>
                          <a:spcPts val="0"/>
                        </a:spcBef>
                        <a:spcAft>
                          <a:spcPts val="0"/>
                        </a:spcAft>
                      </a:pPr>
                      <a:r>
                        <a:rPr lang="en-US" sz="1100" kern="0" spc="-50">
                          <a:solidFill>
                            <a:srgbClr val="000000"/>
                          </a:solidFill>
                          <a:effectLst/>
                          <a:latin typeface="Arial Unicode MS" pitchFamily="50" charset="-127"/>
                          <a:ea typeface="Arial Unicode MS" pitchFamily="50" charset="-127"/>
                          <a:cs typeface="Arial Unicode MS" pitchFamily="50" charset="-127"/>
                        </a:rPr>
                        <a:t>-</a:t>
                      </a:r>
                      <a:r>
                        <a:rPr lang="en-US" sz="1100" kern="0" spc="0">
                          <a:solidFill>
                            <a:srgbClr val="000000"/>
                          </a:solidFill>
                          <a:effectLst/>
                          <a:latin typeface="Arial Unicode MS" pitchFamily="50" charset="-127"/>
                          <a:ea typeface="Arial Unicode MS" pitchFamily="50" charset="-127"/>
                          <a:cs typeface="Arial Unicode MS" pitchFamily="50" charset="-127"/>
                        </a:rPr>
                        <a:t>Dynamical</a:t>
                      </a:r>
                    </a:p>
                    <a:p>
                      <a:pPr marL="0" marR="0" indent="0" algn="ctr" fontAlgn="base" latinLnBrk="0">
                        <a:lnSpc>
                          <a:spcPct val="160000"/>
                        </a:lnSpc>
                        <a:spcBef>
                          <a:spcPts val="0"/>
                        </a:spcBef>
                        <a:spcAft>
                          <a:spcPts val="0"/>
                        </a:spcAft>
                      </a:pPr>
                      <a:r>
                        <a:rPr lang="en-US" sz="1100" kern="0" spc="-50">
                          <a:solidFill>
                            <a:srgbClr val="000000"/>
                          </a:solidFill>
                          <a:effectLst/>
                          <a:latin typeface="Arial Unicode MS" pitchFamily="50" charset="-127"/>
                          <a:ea typeface="Arial Unicode MS" pitchFamily="50" charset="-127"/>
                          <a:cs typeface="Arial Unicode MS" pitchFamily="50" charset="-127"/>
                        </a:rPr>
                        <a:t>(</a:t>
                      </a:r>
                      <a:r>
                        <a:rPr lang="en-US" sz="1100" kern="0" spc="-30">
                          <a:solidFill>
                            <a:srgbClr val="000000"/>
                          </a:solidFill>
                          <a:effectLst/>
                          <a:latin typeface="Arial Unicode MS" pitchFamily="50" charset="-127"/>
                          <a:ea typeface="Arial Unicode MS" pitchFamily="50" charset="-127"/>
                          <a:cs typeface="Arial Unicode MS" pitchFamily="50" charset="-127"/>
                        </a:rPr>
                        <a:t>Ⅱ</a:t>
                      </a:r>
                      <a:r>
                        <a:rPr lang="en-US" sz="1100" kern="0" spc="-50">
                          <a:solidFill>
                            <a:srgbClr val="000000"/>
                          </a:solidFill>
                          <a:effectLst/>
                          <a:latin typeface="Arial Unicode MS" pitchFamily="50" charset="-127"/>
                          <a:ea typeface="Arial Unicode MS" pitchFamily="50" charset="-127"/>
                          <a:cs typeface="Arial Unicode MS" pitchFamily="50" charset="-127"/>
                        </a:rPr>
                        <a:t>)</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hMerge="1">
                  <a:txBody>
                    <a:bodyPr/>
                    <a:lstStyle/>
                    <a:p>
                      <a:pPr latinLnBrk="1"/>
                      <a:endParaRPr lang="ko-KR" altLang="en-US"/>
                    </a:p>
                  </a:txBody>
                  <a:tcPr/>
                </a:tc>
                <a:extLst>
                  <a:ext uri="{0D108BD9-81ED-4DB2-BD59-A6C34878D82A}">
                    <a16:rowId xmlns:a16="http://schemas.microsoft.com/office/drawing/2014/main" val="10001"/>
                  </a:ext>
                </a:extLst>
              </a:tr>
              <a:tr h="370840">
                <a:tc vMerge="1">
                  <a:txBody>
                    <a:bodyPr/>
                    <a:lstStyle/>
                    <a:p>
                      <a:pPr algn="ctr"/>
                      <a:endParaRPr lang="ko-KR" altLang="en-US" sz="1200" dirty="0">
                        <a:latin typeface="Arial Unicode MS" pitchFamily="50" charset="-127"/>
                        <a:ea typeface="Arial Unicode MS" pitchFamily="50" charset="-127"/>
                        <a:cs typeface="Arial Unicode MS" pitchFamily="50" charset="-127"/>
                      </a:endParaRPr>
                    </a:p>
                  </a:txBody>
                  <a:tcPr/>
                </a:tc>
                <a:tc vMerge="1">
                  <a:txBody>
                    <a:bodyPr/>
                    <a:lstStyle/>
                    <a:p>
                      <a:pPr algn="ctr" fontAlgn="base" latinLnBrk="0">
                        <a:lnSpc>
                          <a:spcPct val="150000"/>
                        </a:lnSpc>
                        <a:spcAft>
                          <a:spcPts val="0"/>
                        </a:spcAft>
                      </a:pP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vMerge="1">
                  <a:txBody>
                    <a:bodyPr/>
                    <a:lstStyle/>
                    <a:p>
                      <a:pPr algn="ctr" fontAlgn="base" latinLnBrk="0">
                        <a:lnSpc>
                          <a:spcPct val="150000"/>
                        </a:lnSpc>
                        <a:spcAft>
                          <a:spcPts val="0"/>
                        </a:spcAft>
                      </a:pP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Pre.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error</a:t>
                      </a:r>
                    </a:p>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rate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Pre.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error</a:t>
                      </a:r>
                    </a:p>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rate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Pre.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error</a:t>
                      </a:r>
                    </a:p>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rate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Pre.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error</a:t>
                      </a:r>
                    </a:p>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rate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Pre.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error</a:t>
                      </a:r>
                    </a:p>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rate</a:t>
                      </a:r>
                    </a:p>
                  </a:txBody>
                  <a:tcPr marL="64770" marR="64770" marT="17907" marB="17907" anchor="ctr"/>
                </a:tc>
                <a:extLst>
                  <a:ext uri="{0D108BD9-81ED-4DB2-BD59-A6C34878D82A}">
                    <a16:rowId xmlns:a16="http://schemas.microsoft.com/office/drawing/2014/main" val="10002"/>
                  </a:ext>
                </a:extLst>
              </a:tr>
              <a:tr h="370840">
                <a:tc rowSpan="7">
                  <a:txBody>
                    <a:bodyPr/>
                    <a:lstStyle/>
                    <a:p>
                      <a:pPr algn="ctr" fontAlgn="base" latinLnBrk="0"/>
                      <a:r>
                        <a:rPr lang="en-US" altLang="ko-KR" sz="1100" kern="1200" dirty="0">
                          <a:solidFill>
                            <a:schemeClr val="dk1"/>
                          </a:solidFill>
                          <a:effectLst/>
                          <a:latin typeface="Arial Unicode MS" pitchFamily="50" charset="-127"/>
                          <a:ea typeface="Arial Unicode MS" pitchFamily="50" charset="-127"/>
                          <a:cs typeface="Arial Unicode MS" pitchFamily="50" charset="-127"/>
                        </a:rPr>
                        <a:t>Summer</a:t>
                      </a:r>
                      <a:endParaRPr lang="ko-KR" altLang="ko-KR" sz="1100" kern="1200" dirty="0">
                        <a:solidFill>
                          <a:schemeClr val="dk1"/>
                        </a:solidFill>
                        <a:effectLst/>
                        <a:latin typeface="Arial Unicode MS" pitchFamily="50" charset="-127"/>
                        <a:ea typeface="Arial Unicode MS" pitchFamily="50" charset="-127"/>
                        <a:cs typeface="Arial Unicode MS" pitchFamily="50" charset="-127"/>
                      </a:endParaRPr>
                    </a:p>
                    <a:p>
                      <a:pPr algn="ctr"/>
                      <a:r>
                        <a:rPr lang="en-US" altLang="ko-KR" sz="1100" kern="1200" dirty="0">
                          <a:solidFill>
                            <a:schemeClr val="dk1"/>
                          </a:solidFill>
                          <a:effectLst/>
                          <a:latin typeface="Arial Unicode MS" pitchFamily="50" charset="-127"/>
                          <a:ea typeface="Arial Unicode MS" pitchFamily="50" charset="-127"/>
                          <a:cs typeface="Arial Unicode MS" pitchFamily="50" charset="-127"/>
                        </a:rPr>
                        <a:t>(JJA)</a:t>
                      </a:r>
                      <a:endParaRPr lang="ko-KR" altLang="en-US" sz="1100" dirty="0">
                        <a:latin typeface="Arial Unicode MS" pitchFamily="50" charset="-127"/>
                        <a:ea typeface="Arial Unicode MS" pitchFamily="50" charset="-127"/>
                        <a:cs typeface="Arial Unicode MS" pitchFamily="50" charset="-127"/>
                      </a:endParaRPr>
                    </a:p>
                  </a:txBody>
                  <a:tcPr/>
                </a:tc>
                <a:tc>
                  <a:txBody>
                    <a:bodyPr/>
                    <a:lstStyle/>
                    <a:p>
                      <a:pPr algn="ctr" fontAlgn="base" latinLnBrk="0">
                        <a:lnSpc>
                          <a:spcPct val="150000"/>
                        </a:lnSpc>
                        <a:spcAft>
                          <a:spcPts val="0"/>
                        </a:spcAft>
                      </a:pPr>
                      <a:r>
                        <a:rPr lang="en-US" sz="1100" kern="0" dirty="0">
                          <a:solidFill>
                            <a:srgbClr val="000000"/>
                          </a:solidFill>
                          <a:effectLst/>
                          <a:latin typeface="Arial Unicode MS" pitchFamily="50" charset="-127"/>
                          <a:ea typeface="Arial Unicode MS" pitchFamily="50" charset="-127"/>
                          <a:cs typeface="Arial Unicode MS" pitchFamily="50" charset="-127"/>
                        </a:rPr>
                        <a:t>2014</a:t>
                      </a:r>
                      <a:endParaRPr lang="ko-KR" sz="11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100" kern="0" dirty="0">
                          <a:solidFill>
                            <a:srgbClr val="000000"/>
                          </a:solidFill>
                          <a:effectLst/>
                          <a:latin typeface="Arial Unicode MS" pitchFamily="50" charset="-127"/>
                          <a:ea typeface="Arial Unicode MS" pitchFamily="50" charset="-127"/>
                          <a:cs typeface="Arial Unicode MS" pitchFamily="50" charset="-127"/>
                        </a:rPr>
                        <a:t>8</a:t>
                      </a:r>
                      <a:endParaRPr lang="ko-KR" sz="11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10∼12</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25〜50</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50</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18</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125</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10</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b="1" kern="0" spc="0" dirty="0">
                          <a:solidFill>
                            <a:srgbClr val="000000"/>
                          </a:solidFill>
                          <a:effectLst/>
                          <a:latin typeface="Arial Unicode MS" pitchFamily="50" charset="-127"/>
                          <a:ea typeface="Arial Unicode MS" pitchFamily="50" charset="-127"/>
                          <a:cs typeface="Arial Unicode MS" pitchFamily="50" charset="-127"/>
                        </a:rPr>
                        <a:t>25</a:t>
                      </a:r>
                      <a:endParaRPr lang="en-US" sz="1100" kern="0" spc="0" dirty="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a:t>
                      </a:r>
                    </a:p>
                  </a:txBody>
                  <a:tcPr marL="64770" marR="64770" marT="17907" marB="17907" anchor="ctr"/>
                </a:tc>
                <a:extLst>
                  <a:ext uri="{0D108BD9-81ED-4DB2-BD59-A6C34878D82A}">
                    <a16:rowId xmlns:a16="http://schemas.microsoft.com/office/drawing/2014/main" val="10003"/>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100" kern="0" dirty="0">
                          <a:solidFill>
                            <a:srgbClr val="000000"/>
                          </a:solidFill>
                          <a:effectLst/>
                          <a:latin typeface="Arial Unicode MS" pitchFamily="50" charset="-127"/>
                          <a:ea typeface="Arial Unicode MS" pitchFamily="50" charset="-127"/>
                          <a:cs typeface="Arial Unicode MS" pitchFamily="50" charset="-127"/>
                        </a:rPr>
                        <a:t>2015</a:t>
                      </a:r>
                      <a:endParaRPr lang="ko-KR" sz="11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100" kern="0" dirty="0">
                          <a:solidFill>
                            <a:srgbClr val="000000"/>
                          </a:solidFill>
                          <a:effectLst/>
                          <a:latin typeface="Arial Unicode MS" pitchFamily="50" charset="-127"/>
                          <a:ea typeface="Arial Unicode MS" pitchFamily="50" charset="-127"/>
                          <a:cs typeface="Arial Unicode MS" pitchFamily="50" charset="-127"/>
                        </a:rPr>
                        <a:t>9</a:t>
                      </a:r>
                      <a:endParaRPr lang="ko-KR" sz="11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11∼14</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22〜55</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33.3</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40" dirty="0">
                          <a:solidFill>
                            <a:srgbClr val="000000"/>
                          </a:solidFill>
                          <a:effectLst/>
                          <a:latin typeface="Arial Unicode MS" pitchFamily="50" charset="-127"/>
                          <a:ea typeface="Arial Unicode MS" pitchFamily="50" charset="-127"/>
                          <a:cs typeface="Arial Unicode MS" pitchFamily="50" charset="-127"/>
                        </a:rPr>
                        <a:t>11.6</a:t>
                      </a:r>
                      <a:endParaRPr lang="en-US" sz="1100" kern="0" spc="0" dirty="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b="1" kern="0" spc="-40" dirty="0">
                          <a:solidFill>
                            <a:srgbClr val="000000"/>
                          </a:solidFill>
                          <a:effectLst/>
                          <a:latin typeface="Arial Unicode MS" pitchFamily="50" charset="-127"/>
                          <a:ea typeface="Arial Unicode MS" pitchFamily="50" charset="-127"/>
                          <a:cs typeface="Arial Unicode MS" pitchFamily="50" charset="-127"/>
                        </a:rPr>
                        <a:t>28.9</a:t>
                      </a:r>
                      <a:endParaRPr lang="en-US" sz="1100" kern="0" spc="0" dirty="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13.8</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53.3</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a:t>
                      </a:r>
                    </a:p>
                  </a:txBody>
                  <a:tcPr marL="64770" marR="64770" marT="17907" marB="17907" anchor="ctr"/>
                </a:tc>
                <a:extLst>
                  <a:ext uri="{0D108BD9-81ED-4DB2-BD59-A6C34878D82A}">
                    <a16:rowId xmlns:a16="http://schemas.microsoft.com/office/drawing/2014/main" val="10004"/>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100" kern="0" dirty="0">
                          <a:solidFill>
                            <a:srgbClr val="000000"/>
                          </a:solidFill>
                          <a:effectLst/>
                          <a:latin typeface="Arial Unicode MS" pitchFamily="50" charset="-127"/>
                          <a:ea typeface="Arial Unicode MS" pitchFamily="50" charset="-127"/>
                          <a:cs typeface="Arial Unicode MS" pitchFamily="50" charset="-127"/>
                        </a:rPr>
                        <a:t>2016</a:t>
                      </a:r>
                      <a:endParaRPr lang="ko-KR" sz="11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100" kern="0" dirty="0">
                          <a:solidFill>
                            <a:srgbClr val="000000"/>
                          </a:solidFill>
                          <a:effectLst/>
                          <a:latin typeface="Arial Unicode MS" pitchFamily="50" charset="-127"/>
                          <a:ea typeface="Arial Unicode MS" pitchFamily="50" charset="-127"/>
                          <a:cs typeface="Arial Unicode MS" pitchFamily="50" charset="-127"/>
                        </a:rPr>
                        <a:t>11</a:t>
                      </a:r>
                      <a:endParaRPr lang="ko-KR" sz="11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7∼10</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-(36〜9)</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9</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-18.2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10.1</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b="1" kern="0" spc="0">
                          <a:solidFill>
                            <a:srgbClr val="000000"/>
                          </a:solidFill>
                          <a:effectLst/>
                          <a:latin typeface="Arial Unicode MS" pitchFamily="50" charset="-127"/>
                          <a:ea typeface="Arial Unicode MS" pitchFamily="50" charset="-127"/>
                          <a:cs typeface="Arial Unicode MS" pitchFamily="50" charset="-127"/>
                        </a:rPr>
                        <a:t>-8.2</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7</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-36.4</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a:t>
                      </a:r>
                    </a:p>
                  </a:txBody>
                  <a:tcPr marL="64770" marR="64770" marT="17907" marB="17907" anchor="ctr"/>
                </a:tc>
                <a:extLst>
                  <a:ext uri="{0D108BD9-81ED-4DB2-BD59-A6C34878D82A}">
                    <a16:rowId xmlns:a16="http://schemas.microsoft.com/office/drawing/2014/main" val="10005"/>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100" kern="0">
                          <a:solidFill>
                            <a:srgbClr val="000000"/>
                          </a:solidFill>
                          <a:effectLst/>
                          <a:latin typeface="Arial Unicode MS" pitchFamily="50" charset="-127"/>
                          <a:ea typeface="Arial Unicode MS" pitchFamily="50" charset="-127"/>
                          <a:cs typeface="Arial Unicode MS" pitchFamily="50" charset="-127"/>
                        </a:rPr>
                        <a:t>2017</a:t>
                      </a:r>
                      <a:endParaRPr lang="ko-KR" sz="11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100" kern="0" dirty="0">
                          <a:solidFill>
                            <a:srgbClr val="000000"/>
                          </a:solidFill>
                          <a:effectLst/>
                          <a:latin typeface="Arial Unicode MS" pitchFamily="50" charset="-127"/>
                          <a:ea typeface="Arial Unicode MS" pitchFamily="50" charset="-127"/>
                          <a:cs typeface="Arial Unicode MS" pitchFamily="50" charset="-127"/>
                        </a:rPr>
                        <a:t>14</a:t>
                      </a:r>
                      <a:endParaRPr lang="ko-KR" sz="11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8∼13</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-(42〜7)</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10</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-28.6</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13.1</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b="1" kern="0" spc="0">
                          <a:solidFill>
                            <a:srgbClr val="000000"/>
                          </a:solidFill>
                          <a:effectLst/>
                          <a:latin typeface="Arial Unicode MS" pitchFamily="50" charset="-127"/>
                          <a:ea typeface="Arial Unicode MS" pitchFamily="50" charset="-127"/>
                          <a:cs typeface="Arial Unicode MS" pitchFamily="50" charset="-127"/>
                        </a:rPr>
                        <a:t>-6.4</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11.2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-20</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8.3</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-40.7</a:t>
                      </a:r>
                    </a:p>
                  </a:txBody>
                  <a:tcPr marL="64770" marR="64770" marT="17907" marB="17907" anchor="ctr"/>
                </a:tc>
                <a:extLst>
                  <a:ext uri="{0D108BD9-81ED-4DB2-BD59-A6C34878D82A}">
                    <a16:rowId xmlns:a16="http://schemas.microsoft.com/office/drawing/2014/main" val="10006"/>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100" kern="0">
                          <a:solidFill>
                            <a:srgbClr val="000000"/>
                          </a:solidFill>
                          <a:effectLst/>
                          <a:latin typeface="Arial Unicode MS" pitchFamily="50" charset="-127"/>
                          <a:ea typeface="Arial Unicode MS" pitchFamily="50" charset="-127"/>
                          <a:cs typeface="Arial Unicode MS" pitchFamily="50" charset="-127"/>
                        </a:rPr>
                        <a:t>2018</a:t>
                      </a:r>
                      <a:endParaRPr lang="ko-KR" sz="11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100" kern="0" dirty="0">
                          <a:solidFill>
                            <a:srgbClr val="000000"/>
                          </a:solidFill>
                          <a:effectLst/>
                          <a:latin typeface="Arial Unicode MS" pitchFamily="50" charset="-127"/>
                          <a:ea typeface="Arial Unicode MS" pitchFamily="50" charset="-127"/>
                          <a:cs typeface="Arial Unicode MS" pitchFamily="50" charset="-127"/>
                        </a:rPr>
                        <a:t>18</a:t>
                      </a:r>
                      <a:endParaRPr lang="ko-KR" sz="11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9∼12</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-(50〜33)</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12.2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-32.2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12.2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-32.2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40" dirty="0">
                          <a:solidFill>
                            <a:srgbClr val="000000"/>
                          </a:solidFill>
                          <a:effectLst/>
                          <a:latin typeface="Arial Unicode MS" pitchFamily="50" charset="-127"/>
                          <a:ea typeface="Arial Unicode MS" pitchFamily="50" charset="-127"/>
                          <a:cs typeface="Arial Unicode MS" pitchFamily="50" charset="-127"/>
                        </a:rPr>
                        <a:t>15</a:t>
                      </a:r>
                      <a:endParaRPr lang="en-US" sz="1100" kern="0" spc="0" dirty="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b="1" kern="0" spc="-40" dirty="0">
                          <a:solidFill>
                            <a:srgbClr val="000000"/>
                          </a:solidFill>
                          <a:effectLst/>
                          <a:latin typeface="Arial Unicode MS" pitchFamily="50" charset="-127"/>
                          <a:ea typeface="Arial Unicode MS" pitchFamily="50" charset="-127"/>
                          <a:cs typeface="Arial Unicode MS" pitchFamily="50" charset="-127"/>
                        </a:rPr>
                        <a:t>-16.7</a:t>
                      </a:r>
                      <a:endParaRPr lang="en-US" sz="1100" kern="0" spc="0" dirty="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9.6</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-46.7</a:t>
                      </a:r>
                    </a:p>
                  </a:txBody>
                  <a:tcPr marL="64770" marR="64770" marT="17907" marB="17907" anchor="ctr"/>
                </a:tc>
                <a:extLst>
                  <a:ext uri="{0D108BD9-81ED-4DB2-BD59-A6C34878D82A}">
                    <a16:rowId xmlns:a16="http://schemas.microsoft.com/office/drawing/2014/main" val="10007"/>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100" kern="0">
                          <a:solidFill>
                            <a:srgbClr val="000000"/>
                          </a:solidFill>
                          <a:effectLst/>
                          <a:latin typeface="Arial Unicode MS" pitchFamily="50" charset="-127"/>
                          <a:ea typeface="Arial Unicode MS" pitchFamily="50" charset="-127"/>
                          <a:cs typeface="Arial Unicode MS" pitchFamily="50" charset="-127"/>
                        </a:rPr>
                        <a:t>2019</a:t>
                      </a:r>
                      <a:endParaRPr lang="ko-KR" sz="11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100" kern="0" dirty="0">
                          <a:solidFill>
                            <a:srgbClr val="000000"/>
                          </a:solidFill>
                          <a:effectLst/>
                          <a:latin typeface="Arial Unicode MS" pitchFamily="50" charset="-127"/>
                          <a:ea typeface="Arial Unicode MS" pitchFamily="50" charset="-127"/>
                          <a:cs typeface="Arial Unicode MS" pitchFamily="50" charset="-127"/>
                        </a:rPr>
                        <a:t>10</a:t>
                      </a:r>
                      <a:endParaRPr lang="ko-KR" sz="11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11∼13</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10〜30</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11.2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13.6</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36</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13.4</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34</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10.6</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b="1" kern="0" spc="0" dirty="0">
                          <a:solidFill>
                            <a:srgbClr val="000000"/>
                          </a:solidFill>
                          <a:effectLst/>
                          <a:latin typeface="Arial Unicode MS" pitchFamily="50" charset="-127"/>
                          <a:ea typeface="Arial Unicode MS" pitchFamily="50" charset="-127"/>
                          <a:cs typeface="Arial Unicode MS" pitchFamily="50" charset="-127"/>
                        </a:rPr>
                        <a:t>6</a:t>
                      </a:r>
                      <a:endParaRPr lang="en-US" sz="1100" kern="0" spc="0" dirty="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extLst>
                  <a:ext uri="{0D108BD9-81ED-4DB2-BD59-A6C34878D82A}">
                    <a16:rowId xmlns:a16="http://schemas.microsoft.com/office/drawing/2014/main" val="10008"/>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100" kern="0">
                          <a:solidFill>
                            <a:srgbClr val="000000"/>
                          </a:solidFill>
                          <a:effectLst/>
                          <a:latin typeface="Arial Unicode MS" pitchFamily="50" charset="-127"/>
                          <a:ea typeface="Arial Unicode MS" pitchFamily="50" charset="-127"/>
                          <a:cs typeface="Arial Unicode MS" pitchFamily="50" charset="-127"/>
                        </a:rPr>
                        <a:t>2020</a:t>
                      </a:r>
                      <a:endParaRPr lang="ko-KR" sz="11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100" kern="0" dirty="0">
                          <a:solidFill>
                            <a:srgbClr val="000000"/>
                          </a:solidFill>
                          <a:effectLst/>
                          <a:latin typeface="Arial Unicode MS" pitchFamily="50" charset="-127"/>
                          <a:ea typeface="Arial Unicode MS" pitchFamily="50" charset="-127"/>
                          <a:cs typeface="Arial Unicode MS" pitchFamily="50" charset="-127"/>
                        </a:rPr>
                        <a:t>9</a:t>
                      </a:r>
                      <a:endParaRPr lang="ko-KR" sz="11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9∼11</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0〜22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9.2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b="1" kern="0" spc="0">
                          <a:solidFill>
                            <a:srgbClr val="000000"/>
                          </a:solidFill>
                          <a:effectLst/>
                          <a:latin typeface="Arial Unicode MS" pitchFamily="50" charset="-127"/>
                          <a:ea typeface="Arial Unicode MS" pitchFamily="50" charset="-127"/>
                          <a:cs typeface="Arial Unicode MS" pitchFamily="50" charset="-127"/>
                        </a:rPr>
                        <a:t>2</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9.2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b="1" kern="0" spc="0">
                          <a:solidFill>
                            <a:srgbClr val="000000"/>
                          </a:solidFill>
                          <a:effectLst/>
                          <a:latin typeface="Arial Unicode MS" pitchFamily="50" charset="-127"/>
                          <a:ea typeface="Arial Unicode MS" pitchFamily="50" charset="-127"/>
                          <a:cs typeface="Arial Unicode MS" pitchFamily="50" charset="-127"/>
                        </a:rPr>
                        <a:t>2</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14.8</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64</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50" dirty="0">
                          <a:solidFill>
                            <a:srgbClr val="000000"/>
                          </a:solidFill>
                          <a:effectLst/>
                          <a:latin typeface="Arial Unicode MS" pitchFamily="50" charset="-127"/>
                          <a:ea typeface="Arial Unicode MS" pitchFamily="50" charset="-127"/>
                          <a:cs typeface="Arial Unicode MS" pitchFamily="50" charset="-127"/>
                        </a:rPr>
                        <a:t>7.1</a:t>
                      </a:r>
                      <a:endParaRPr lang="en-US" sz="1100" kern="0" spc="0" dirty="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50" dirty="0">
                          <a:solidFill>
                            <a:srgbClr val="000000"/>
                          </a:solidFill>
                          <a:effectLst/>
                          <a:latin typeface="Arial Unicode MS" pitchFamily="50" charset="-127"/>
                          <a:ea typeface="Arial Unicode MS" pitchFamily="50" charset="-127"/>
                          <a:cs typeface="Arial Unicode MS" pitchFamily="50" charset="-127"/>
                        </a:rPr>
                        <a:t>-21.1</a:t>
                      </a:r>
                      <a:endParaRPr lang="en-US" sz="1100" kern="0" spc="0" dirty="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2603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870" y="221515"/>
            <a:ext cx="8603000" cy="921791"/>
          </a:xfrm>
          <a:prstGeom prst="rect">
            <a:avLst/>
          </a:prstGeom>
          <a:noFill/>
        </p:spPr>
        <p:txBody>
          <a:bodyPr wrap="square" rtlCol="0">
            <a:spAutoFit/>
          </a:bodyPr>
          <a:lstStyle/>
          <a:p>
            <a:pPr>
              <a:lnSpc>
                <a:spcPct val="150000"/>
              </a:lnSpc>
            </a:pPr>
            <a:r>
              <a:rPr lang="ko-KR" altLang="en-US" sz="1300" dirty="0">
                <a:latin typeface="+mn-ea"/>
              </a:rPr>
              <a:t>      </a:t>
            </a:r>
            <a:r>
              <a:rPr lang="en-US" altLang="ko-KR" sz="1800" b="1" i="1" kern="0" spc="-30" dirty="0">
                <a:solidFill>
                  <a:srgbClr val="000000"/>
                </a:solidFill>
                <a:effectLst/>
                <a:latin typeface="Times New Roman" panose="02020603050405020304" pitchFamily="18" charset="0"/>
                <a:ea typeface="휴먼명조"/>
                <a:cs typeface="Times New Roman" panose="02020603050405020304" pitchFamily="18" charset="0"/>
              </a:rPr>
              <a:t>(1) Error rate(SON)</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a:lnSpc>
                <a:spcPct val="150000"/>
              </a:lnSpc>
            </a:pPr>
            <a:endParaRPr lang="en-US" altLang="ko-KR" sz="2000" dirty="0">
              <a:latin typeface="+mn-ea"/>
            </a:endParaRPr>
          </a:p>
        </p:txBody>
      </p:sp>
      <p:sp>
        <p:nvSpPr>
          <p:cNvPr id="5" name="Rectangle 1"/>
          <p:cNvSpPr>
            <a:spLocks noChangeArrowheads="1"/>
          </p:cNvSpPr>
          <p:nvPr/>
        </p:nvSpPr>
        <p:spPr bwMode="auto">
          <a:xfrm>
            <a:off x="2024063" y="216749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직사각형 6"/>
          <p:cNvSpPr/>
          <p:nvPr/>
        </p:nvSpPr>
        <p:spPr>
          <a:xfrm>
            <a:off x="1284194" y="775513"/>
            <a:ext cx="7780675" cy="1077218"/>
          </a:xfrm>
          <a:prstGeom prst="rect">
            <a:avLst/>
          </a:prstGeom>
        </p:spPr>
        <p:txBody>
          <a:bodyPr wrap="square">
            <a:spAutoFit/>
          </a:bodyPr>
          <a:lstStyle/>
          <a:p>
            <a:pPr fontAlgn="base"/>
            <a:r>
              <a:rPr lang="en-US" altLang="ko-KR" sz="1600" dirty="0">
                <a:latin typeface="Arial Unicode MS" pitchFamily="50" charset="-127"/>
                <a:ea typeface="Arial Unicode MS" pitchFamily="50" charset="-127"/>
                <a:cs typeface="Arial Unicode MS" pitchFamily="50" charset="-127"/>
              </a:rPr>
              <a:t>Table 2. Error rates for the number of TCs occurred during summer (JJA) and fall (SON) from 2014</a:t>
            </a:r>
            <a:r>
              <a:rPr lang="ko-KR" altLang="ko-KR" sz="1600" dirty="0">
                <a:latin typeface="Arial Unicode MS" pitchFamily="50" charset="-127"/>
                <a:ea typeface="Arial Unicode MS" pitchFamily="50" charset="-127"/>
                <a:cs typeface="Arial Unicode MS" pitchFamily="50" charset="-127"/>
              </a:rPr>
              <a:t>∼</a:t>
            </a:r>
            <a:r>
              <a:rPr lang="en-US" altLang="ko-KR" sz="1600" dirty="0">
                <a:latin typeface="Arial Unicode MS" pitchFamily="50" charset="-127"/>
                <a:ea typeface="Arial Unicode MS" pitchFamily="50" charset="-127"/>
                <a:cs typeface="Arial Unicode MS" pitchFamily="50" charset="-127"/>
              </a:rPr>
              <a:t>2020. The unit is %. A '-' indicates that no prediction data is available. The underlined numbers indicate the negative error rates. The bold numbers indicate the smallest error rate among the four models for the year</a:t>
            </a:r>
            <a:endParaRPr lang="ko-KR" altLang="ko-KR" sz="1600" dirty="0">
              <a:latin typeface="Arial Unicode MS" pitchFamily="50" charset="-127"/>
              <a:ea typeface="Arial Unicode MS" pitchFamily="50" charset="-127"/>
              <a:cs typeface="Arial Unicode MS" pitchFamily="50" charset="-127"/>
            </a:endParaRPr>
          </a:p>
        </p:txBody>
      </p:sp>
      <p:graphicFrame>
        <p:nvGraphicFramePr>
          <p:cNvPr id="9" name="표 8"/>
          <p:cNvGraphicFramePr>
            <a:graphicFrameLocks noGrp="1"/>
          </p:cNvGraphicFramePr>
          <p:nvPr>
            <p:extLst>
              <p:ext uri="{D42A27DB-BD31-4B8C-83A1-F6EECF244321}">
                <p14:modId xmlns:p14="http://schemas.microsoft.com/office/powerpoint/2010/main" val="1758673817"/>
              </p:ext>
            </p:extLst>
          </p:nvPr>
        </p:nvGraphicFramePr>
        <p:xfrm>
          <a:off x="1553134" y="1996166"/>
          <a:ext cx="6812441" cy="4395090"/>
        </p:xfrm>
        <a:graphic>
          <a:graphicData uri="http://schemas.openxmlformats.org/drawingml/2006/table">
            <a:tbl>
              <a:tblPr firstRow="1" bandRow="1">
                <a:tableStyleId>{5C22544A-7EE6-4342-B048-85BDC9FD1C3A}</a:tableStyleId>
              </a:tblPr>
              <a:tblGrid>
                <a:gridCol w="653223">
                  <a:extLst>
                    <a:ext uri="{9D8B030D-6E8A-4147-A177-3AD203B41FA5}">
                      <a16:colId xmlns:a16="http://schemas.microsoft.com/office/drawing/2014/main" val="20000"/>
                    </a:ext>
                  </a:extLst>
                </a:gridCol>
                <a:gridCol w="473786">
                  <a:extLst>
                    <a:ext uri="{9D8B030D-6E8A-4147-A177-3AD203B41FA5}">
                      <a16:colId xmlns:a16="http://schemas.microsoft.com/office/drawing/2014/main" val="20001"/>
                    </a:ext>
                  </a:extLst>
                </a:gridCol>
                <a:gridCol w="547150">
                  <a:extLst>
                    <a:ext uri="{9D8B030D-6E8A-4147-A177-3AD203B41FA5}">
                      <a16:colId xmlns:a16="http://schemas.microsoft.com/office/drawing/2014/main" val="20002"/>
                    </a:ext>
                  </a:extLst>
                </a:gridCol>
                <a:gridCol w="582706">
                  <a:extLst>
                    <a:ext uri="{9D8B030D-6E8A-4147-A177-3AD203B41FA5}">
                      <a16:colId xmlns:a16="http://schemas.microsoft.com/office/drawing/2014/main" val="20003"/>
                    </a:ext>
                  </a:extLst>
                </a:gridCol>
                <a:gridCol w="765288">
                  <a:extLst>
                    <a:ext uri="{9D8B030D-6E8A-4147-A177-3AD203B41FA5}">
                      <a16:colId xmlns:a16="http://schemas.microsoft.com/office/drawing/2014/main" val="20004"/>
                    </a:ext>
                  </a:extLst>
                </a:gridCol>
                <a:gridCol w="473786">
                  <a:extLst>
                    <a:ext uri="{9D8B030D-6E8A-4147-A177-3AD203B41FA5}">
                      <a16:colId xmlns:a16="http://schemas.microsoft.com/office/drawing/2014/main" val="20005"/>
                    </a:ext>
                  </a:extLst>
                </a:gridCol>
                <a:gridCol w="473786">
                  <a:extLst>
                    <a:ext uri="{9D8B030D-6E8A-4147-A177-3AD203B41FA5}">
                      <a16:colId xmlns:a16="http://schemas.microsoft.com/office/drawing/2014/main" val="20006"/>
                    </a:ext>
                  </a:extLst>
                </a:gridCol>
                <a:gridCol w="473786">
                  <a:extLst>
                    <a:ext uri="{9D8B030D-6E8A-4147-A177-3AD203B41FA5}">
                      <a16:colId xmlns:a16="http://schemas.microsoft.com/office/drawing/2014/main" val="20007"/>
                    </a:ext>
                  </a:extLst>
                </a:gridCol>
                <a:gridCol w="473786">
                  <a:extLst>
                    <a:ext uri="{9D8B030D-6E8A-4147-A177-3AD203B41FA5}">
                      <a16:colId xmlns:a16="http://schemas.microsoft.com/office/drawing/2014/main" val="20008"/>
                    </a:ext>
                  </a:extLst>
                </a:gridCol>
                <a:gridCol w="473786">
                  <a:extLst>
                    <a:ext uri="{9D8B030D-6E8A-4147-A177-3AD203B41FA5}">
                      <a16:colId xmlns:a16="http://schemas.microsoft.com/office/drawing/2014/main" val="20009"/>
                    </a:ext>
                  </a:extLst>
                </a:gridCol>
                <a:gridCol w="473786">
                  <a:extLst>
                    <a:ext uri="{9D8B030D-6E8A-4147-A177-3AD203B41FA5}">
                      <a16:colId xmlns:a16="http://schemas.microsoft.com/office/drawing/2014/main" val="20010"/>
                    </a:ext>
                  </a:extLst>
                </a:gridCol>
                <a:gridCol w="473786">
                  <a:extLst>
                    <a:ext uri="{9D8B030D-6E8A-4147-A177-3AD203B41FA5}">
                      <a16:colId xmlns:a16="http://schemas.microsoft.com/office/drawing/2014/main" val="20011"/>
                    </a:ext>
                  </a:extLst>
                </a:gridCol>
                <a:gridCol w="473786">
                  <a:extLst>
                    <a:ext uri="{9D8B030D-6E8A-4147-A177-3AD203B41FA5}">
                      <a16:colId xmlns:a16="http://schemas.microsoft.com/office/drawing/2014/main" val="20012"/>
                    </a:ext>
                  </a:extLst>
                </a:gridCol>
              </a:tblGrid>
              <a:tr h="457200">
                <a:tc rowSpan="3">
                  <a:txBody>
                    <a:bodyPr/>
                    <a:lstStyle/>
                    <a:p>
                      <a:pPr algn="ctr" latinLnBrk="1"/>
                      <a:r>
                        <a:rPr lang="en-US" altLang="ko-KR" sz="1100" dirty="0">
                          <a:latin typeface="Arial Unicode MS" pitchFamily="50" charset="-127"/>
                          <a:ea typeface="Arial Unicode MS" pitchFamily="50" charset="-127"/>
                          <a:cs typeface="Arial Unicode MS" pitchFamily="50" charset="-127"/>
                        </a:rPr>
                        <a:t>Season</a:t>
                      </a:r>
                      <a:endParaRPr lang="ko-KR" altLang="en-US" sz="1100" dirty="0">
                        <a:latin typeface="Arial Unicode MS" pitchFamily="50" charset="-127"/>
                        <a:ea typeface="Arial Unicode MS" pitchFamily="50" charset="-127"/>
                        <a:cs typeface="Arial Unicode MS" pitchFamily="50" charset="-127"/>
                      </a:endParaRPr>
                    </a:p>
                  </a:txBody>
                  <a:tcPr/>
                </a:tc>
                <a:tc rowSpan="3">
                  <a:txBody>
                    <a:bodyPr/>
                    <a:lstStyle/>
                    <a:p>
                      <a:pPr algn="ctr" latinLnBrk="1"/>
                      <a:r>
                        <a:rPr lang="en-US" altLang="ko-KR" sz="1100" dirty="0">
                          <a:latin typeface="Arial Unicode MS" pitchFamily="50" charset="-127"/>
                          <a:ea typeface="Arial Unicode MS" pitchFamily="50" charset="-127"/>
                          <a:cs typeface="Arial Unicode MS" pitchFamily="50" charset="-127"/>
                        </a:rPr>
                        <a:t>Year</a:t>
                      </a:r>
                      <a:endParaRPr lang="ko-KR" altLang="en-US" sz="1100" dirty="0">
                        <a:latin typeface="Arial Unicode MS" pitchFamily="50" charset="-127"/>
                        <a:ea typeface="Arial Unicode MS" pitchFamily="50" charset="-127"/>
                        <a:cs typeface="Arial Unicode MS" pitchFamily="50" charset="-127"/>
                      </a:endParaRPr>
                    </a:p>
                  </a:txBody>
                  <a:tcPr/>
                </a:tc>
                <a:tc rowSpan="3">
                  <a:txBody>
                    <a:bodyPr/>
                    <a:lstStyle/>
                    <a:p>
                      <a:pPr algn="ctr" latinLnBrk="1"/>
                      <a:r>
                        <a:rPr lang="en-US" altLang="ko-KR" sz="1100" dirty="0">
                          <a:latin typeface="Arial Unicode MS" pitchFamily="50" charset="-127"/>
                          <a:ea typeface="Arial Unicode MS" pitchFamily="50" charset="-127"/>
                          <a:cs typeface="Arial Unicode MS" pitchFamily="50" charset="-127"/>
                        </a:rPr>
                        <a:t>Observation</a:t>
                      </a:r>
                      <a:endParaRPr lang="ko-KR" altLang="en-US" sz="1100" dirty="0">
                        <a:latin typeface="Arial Unicode MS" pitchFamily="50" charset="-127"/>
                        <a:ea typeface="Arial Unicode MS" pitchFamily="50" charset="-127"/>
                        <a:cs typeface="Arial Unicode MS" pitchFamily="50" charset="-127"/>
                      </a:endParaRPr>
                    </a:p>
                  </a:txBody>
                  <a:tcPr/>
                </a:tc>
                <a:tc rowSpan="2" gridSpan="2">
                  <a:txBody>
                    <a:bodyPr/>
                    <a:lstStyle/>
                    <a:p>
                      <a:pPr algn="ctr" latinLnBrk="1"/>
                      <a:r>
                        <a:rPr lang="en-US" altLang="ko-KR" sz="1100" dirty="0">
                          <a:latin typeface="Arial Unicode MS" pitchFamily="50" charset="-127"/>
                          <a:ea typeface="Arial Unicode MS" pitchFamily="50" charset="-127"/>
                          <a:cs typeface="Arial Unicode MS" pitchFamily="50" charset="-127"/>
                        </a:rPr>
                        <a:t>Official</a:t>
                      </a:r>
                    </a:p>
                    <a:p>
                      <a:pPr algn="ctr" latinLnBrk="1"/>
                      <a:r>
                        <a:rPr lang="en-US" altLang="ko-KR" sz="1100" dirty="0">
                          <a:latin typeface="Arial Unicode MS" pitchFamily="50" charset="-127"/>
                          <a:ea typeface="Arial Unicode MS" pitchFamily="50" charset="-127"/>
                          <a:cs typeface="Arial Unicode MS" pitchFamily="50" charset="-127"/>
                        </a:rPr>
                        <a:t>Prediction</a:t>
                      </a:r>
                      <a:endParaRPr lang="ko-KR" altLang="en-US" sz="1100" dirty="0">
                        <a:latin typeface="Arial Unicode MS" pitchFamily="50" charset="-127"/>
                        <a:ea typeface="Arial Unicode MS" pitchFamily="50" charset="-127"/>
                        <a:cs typeface="Arial Unicode MS" pitchFamily="50" charset="-127"/>
                      </a:endParaRPr>
                    </a:p>
                  </a:txBody>
                  <a:tcPr/>
                </a:tc>
                <a:tc rowSpan="2" hMerge="1">
                  <a:txBody>
                    <a:bodyPr/>
                    <a:lstStyle/>
                    <a:p>
                      <a:pPr latinLnBrk="1"/>
                      <a:endParaRPr lang="ko-KR" altLang="en-US" dirty="0"/>
                    </a:p>
                  </a:txBody>
                  <a:tcPr/>
                </a:tc>
                <a:tc gridSpan="8">
                  <a:txBody>
                    <a:bodyPr/>
                    <a:lstStyle/>
                    <a:p>
                      <a:pPr algn="ctr" latinLnBrk="1"/>
                      <a:r>
                        <a:rPr lang="en-US" altLang="ko-KR" sz="1100" dirty="0">
                          <a:latin typeface="Arial Unicode MS" pitchFamily="50" charset="-127"/>
                          <a:ea typeface="Arial Unicode MS" pitchFamily="50" charset="-127"/>
                          <a:cs typeface="Arial Unicode MS" pitchFamily="50" charset="-127"/>
                        </a:rPr>
                        <a:t>Model</a:t>
                      </a:r>
                      <a:endParaRPr lang="ko-KR" altLang="en-US" sz="1100" dirty="0">
                        <a:latin typeface="Arial Unicode MS" pitchFamily="50" charset="-127"/>
                        <a:ea typeface="Arial Unicode MS" pitchFamily="50" charset="-127"/>
                        <a:cs typeface="Arial Unicode MS" pitchFamily="50" charset="-127"/>
                      </a:endParaRPr>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algn="ctr" latinLnBrk="1"/>
                      <a:endParaRPr lang="ko-KR" altLang="en-US" sz="1200" dirty="0">
                        <a:latin typeface="Arial Unicode MS" pitchFamily="50" charset="-127"/>
                        <a:ea typeface="Arial Unicode MS" pitchFamily="50" charset="-127"/>
                        <a:cs typeface="Arial Unicode MS" pitchFamily="50" charset="-127"/>
                      </a:endParaRPr>
                    </a:p>
                  </a:txBody>
                  <a:tcPr/>
                </a:tc>
                <a:tc hMerge="1">
                  <a:txBody>
                    <a:bodyPr/>
                    <a:lstStyle/>
                    <a:p>
                      <a:pPr algn="ctr" latinLnBrk="1"/>
                      <a:endParaRPr lang="ko-KR" altLang="en-US" sz="1200" dirty="0">
                        <a:latin typeface="Arial Unicode MS" pitchFamily="50" charset="-127"/>
                        <a:ea typeface="Arial Unicode MS" pitchFamily="50" charset="-127"/>
                        <a:cs typeface="Arial Unicode MS" pitchFamily="50" charset="-127"/>
                      </a:endParaRPr>
                    </a:p>
                  </a:txBody>
                  <a:tcPr/>
                </a:tc>
                <a:extLst>
                  <a:ext uri="{0D108BD9-81ED-4DB2-BD59-A6C34878D82A}">
                    <a16:rowId xmlns:a16="http://schemas.microsoft.com/office/drawing/2014/main" val="10000"/>
                  </a:ext>
                </a:extLst>
              </a:tr>
              <a:tr h="457200">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c gridSpan="2">
                  <a:txBody>
                    <a:bodyPr/>
                    <a:lstStyle/>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Statistical</a:t>
                      </a:r>
                    </a:p>
                  </a:txBody>
                  <a:tcPr marL="64770" marR="64770" marT="17907" marB="17907" anchor="ctr"/>
                </a:tc>
                <a:tc hMerge="1">
                  <a:txBody>
                    <a:bodyPr/>
                    <a:lstStyle/>
                    <a:p>
                      <a:pPr latinLnBrk="1"/>
                      <a:endParaRPr lang="ko-KR" altLang="en-US"/>
                    </a:p>
                  </a:txBody>
                  <a:tcPr/>
                </a:tc>
                <a:tc gridSpan="2">
                  <a:txBody>
                    <a:bodyPr/>
                    <a:lstStyle/>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Statistical</a:t>
                      </a:r>
                    </a:p>
                    <a:p>
                      <a:pPr marL="0" marR="0" indent="0" algn="ctr" fontAlgn="base" latinLnBrk="0">
                        <a:lnSpc>
                          <a:spcPct val="160000"/>
                        </a:lnSpc>
                        <a:spcBef>
                          <a:spcPts val="0"/>
                        </a:spcBef>
                        <a:spcAft>
                          <a:spcPts val="0"/>
                        </a:spcAft>
                      </a:pPr>
                      <a:r>
                        <a:rPr lang="en-US" sz="1100" kern="0" spc="-50" dirty="0">
                          <a:solidFill>
                            <a:srgbClr val="000000"/>
                          </a:solidFill>
                          <a:effectLst/>
                          <a:latin typeface="Arial Unicode MS" pitchFamily="50" charset="-127"/>
                          <a:ea typeface="Arial Unicode MS" pitchFamily="50" charset="-127"/>
                          <a:cs typeface="Arial Unicode MS" pitchFamily="50" charset="-127"/>
                        </a:rPr>
                        <a:t>-</a:t>
                      </a:r>
                      <a:r>
                        <a:rPr lang="en-US" sz="1100" kern="0" spc="0" dirty="0">
                          <a:solidFill>
                            <a:srgbClr val="000000"/>
                          </a:solidFill>
                          <a:effectLst/>
                          <a:latin typeface="Arial Unicode MS" pitchFamily="50" charset="-127"/>
                          <a:ea typeface="Arial Unicode MS" pitchFamily="50" charset="-127"/>
                          <a:cs typeface="Arial Unicode MS" pitchFamily="50" charset="-127"/>
                        </a:rPr>
                        <a:t>Dynamical</a:t>
                      </a:r>
                    </a:p>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(Ⅰ</a:t>
                      </a:r>
                      <a:r>
                        <a:rPr lang="en-US" sz="1100" kern="0" spc="-50" dirty="0">
                          <a:solidFill>
                            <a:srgbClr val="000000"/>
                          </a:solidFill>
                          <a:effectLst/>
                          <a:latin typeface="Arial Unicode MS" pitchFamily="50" charset="-127"/>
                          <a:ea typeface="Arial Unicode MS" pitchFamily="50" charset="-127"/>
                          <a:cs typeface="Arial Unicode MS" pitchFamily="50" charset="-127"/>
                        </a:rPr>
                        <a:t>)</a:t>
                      </a:r>
                      <a:endParaRPr lang="en-US" sz="1100" kern="0" spc="0" dirty="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hMerge="1">
                  <a:txBody>
                    <a:bodyPr/>
                    <a:lstStyle/>
                    <a:p>
                      <a:pPr latinLnBrk="1"/>
                      <a:endParaRPr lang="ko-KR" altLang="en-US"/>
                    </a:p>
                  </a:txBody>
                  <a:tcPr/>
                </a:tc>
                <a:tc gridSpan="2">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Dynamical</a:t>
                      </a:r>
                    </a:p>
                  </a:txBody>
                  <a:tcPr marL="64770" marR="64770" marT="17907" marB="17907" anchor="ctr"/>
                </a:tc>
                <a:tc hMerge="1">
                  <a:txBody>
                    <a:bodyPr/>
                    <a:lstStyle/>
                    <a:p>
                      <a:pPr latinLnBrk="1"/>
                      <a:endParaRPr lang="ko-KR" altLang="en-US"/>
                    </a:p>
                  </a:txBody>
                  <a:tcPr/>
                </a:tc>
                <a:tc gridSpan="2">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Statistical</a:t>
                      </a:r>
                    </a:p>
                    <a:p>
                      <a:pPr marL="0" marR="0" indent="0" algn="ctr" fontAlgn="base" latinLnBrk="0">
                        <a:lnSpc>
                          <a:spcPct val="160000"/>
                        </a:lnSpc>
                        <a:spcBef>
                          <a:spcPts val="0"/>
                        </a:spcBef>
                        <a:spcAft>
                          <a:spcPts val="0"/>
                        </a:spcAft>
                      </a:pPr>
                      <a:r>
                        <a:rPr lang="en-US" sz="1100" kern="0" spc="-50">
                          <a:solidFill>
                            <a:srgbClr val="000000"/>
                          </a:solidFill>
                          <a:effectLst/>
                          <a:latin typeface="Arial Unicode MS" pitchFamily="50" charset="-127"/>
                          <a:ea typeface="Arial Unicode MS" pitchFamily="50" charset="-127"/>
                          <a:cs typeface="Arial Unicode MS" pitchFamily="50" charset="-127"/>
                        </a:rPr>
                        <a:t>-</a:t>
                      </a:r>
                      <a:r>
                        <a:rPr lang="en-US" sz="1100" kern="0" spc="0">
                          <a:solidFill>
                            <a:srgbClr val="000000"/>
                          </a:solidFill>
                          <a:effectLst/>
                          <a:latin typeface="Arial Unicode MS" pitchFamily="50" charset="-127"/>
                          <a:ea typeface="Arial Unicode MS" pitchFamily="50" charset="-127"/>
                          <a:cs typeface="Arial Unicode MS" pitchFamily="50" charset="-127"/>
                        </a:rPr>
                        <a:t>Dynamical</a:t>
                      </a:r>
                    </a:p>
                    <a:p>
                      <a:pPr marL="0" marR="0" indent="0" algn="ctr" fontAlgn="base" latinLnBrk="0">
                        <a:lnSpc>
                          <a:spcPct val="160000"/>
                        </a:lnSpc>
                        <a:spcBef>
                          <a:spcPts val="0"/>
                        </a:spcBef>
                        <a:spcAft>
                          <a:spcPts val="0"/>
                        </a:spcAft>
                      </a:pPr>
                      <a:r>
                        <a:rPr lang="en-US" sz="1100" kern="0" spc="-50">
                          <a:solidFill>
                            <a:srgbClr val="000000"/>
                          </a:solidFill>
                          <a:effectLst/>
                          <a:latin typeface="Arial Unicode MS" pitchFamily="50" charset="-127"/>
                          <a:ea typeface="Arial Unicode MS" pitchFamily="50" charset="-127"/>
                          <a:cs typeface="Arial Unicode MS" pitchFamily="50" charset="-127"/>
                        </a:rPr>
                        <a:t>(</a:t>
                      </a:r>
                      <a:r>
                        <a:rPr lang="en-US" sz="1100" kern="0" spc="-30">
                          <a:solidFill>
                            <a:srgbClr val="000000"/>
                          </a:solidFill>
                          <a:effectLst/>
                          <a:latin typeface="Arial Unicode MS" pitchFamily="50" charset="-127"/>
                          <a:ea typeface="Arial Unicode MS" pitchFamily="50" charset="-127"/>
                          <a:cs typeface="Arial Unicode MS" pitchFamily="50" charset="-127"/>
                        </a:rPr>
                        <a:t>Ⅱ</a:t>
                      </a:r>
                      <a:r>
                        <a:rPr lang="en-US" sz="1100" kern="0" spc="-50">
                          <a:solidFill>
                            <a:srgbClr val="000000"/>
                          </a:solidFill>
                          <a:effectLst/>
                          <a:latin typeface="Arial Unicode MS" pitchFamily="50" charset="-127"/>
                          <a:ea typeface="Arial Unicode MS" pitchFamily="50" charset="-127"/>
                          <a:cs typeface="Arial Unicode MS" pitchFamily="50" charset="-127"/>
                        </a:rPr>
                        <a:t>)</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hMerge="1">
                  <a:txBody>
                    <a:bodyPr/>
                    <a:lstStyle/>
                    <a:p>
                      <a:pPr latinLnBrk="1"/>
                      <a:endParaRPr lang="ko-KR" altLang="en-US"/>
                    </a:p>
                  </a:txBody>
                  <a:tcPr/>
                </a:tc>
                <a:extLst>
                  <a:ext uri="{0D108BD9-81ED-4DB2-BD59-A6C34878D82A}">
                    <a16:rowId xmlns:a16="http://schemas.microsoft.com/office/drawing/2014/main" val="10001"/>
                  </a:ext>
                </a:extLst>
              </a:tr>
              <a:tr h="370840">
                <a:tc vMerge="1">
                  <a:txBody>
                    <a:bodyPr/>
                    <a:lstStyle/>
                    <a:p>
                      <a:pPr algn="ctr"/>
                      <a:endParaRPr lang="ko-KR" altLang="en-US" sz="1200" dirty="0">
                        <a:latin typeface="Arial Unicode MS" pitchFamily="50" charset="-127"/>
                        <a:ea typeface="Arial Unicode MS" pitchFamily="50" charset="-127"/>
                        <a:cs typeface="Arial Unicode MS" pitchFamily="50" charset="-127"/>
                      </a:endParaRPr>
                    </a:p>
                  </a:txBody>
                  <a:tcPr/>
                </a:tc>
                <a:tc vMerge="1">
                  <a:txBody>
                    <a:bodyPr/>
                    <a:lstStyle/>
                    <a:p>
                      <a:pPr algn="ctr" fontAlgn="base" latinLnBrk="0">
                        <a:lnSpc>
                          <a:spcPct val="150000"/>
                        </a:lnSpc>
                        <a:spcAft>
                          <a:spcPts val="0"/>
                        </a:spcAft>
                      </a:pP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vMerge="1">
                  <a:txBody>
                    <a:bodyPr/>
                    <a:lstStyle/>
                    <a:p>
                      <a:pPr algn="ctr" fontAlgn="base" latinLnBrk="0">
                        <a:lnSpc>
                          <a:spcPct val="150000"/>
                        </a:lnSpc>
                        <a:spcAft>
                          <a:spcPts val="0"/>
                        </a:spcAft>
                      </a:pP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Pre.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error</a:t>
                      </a:r>
                    </a:p>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rate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Pre.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error</a:t>
                      </a:r>
                    </a:p>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rate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Pre.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error</a:t>
                      </a:r>
                    </a:p>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rate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Pre.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error</a:t>
                      </a:r>
                    </a:p>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rate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Pre.</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error</a:t>
                      </a:r>
                    </a:p>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rate</a:t>
                      </a:r>
                    </a:p>
                  </a:txBody>
                  <a:tcPr marL="64770" marR="64770" marT="17907" marB="17907" anchor="ctr"/>
                </a:tc>
                <a:extLst>
                  <a:ext uri="{0D108BD9-81ED-4DB2-BD59-A6C34878D82A}">
                    <a16:rowId xmlns:a16="http://schemas.microsoft.com/office/drawing/2014/main" val="10002"/>
                  </a:ext>
                </a:extLst>
              </a:tr>
              <a:tr h="370840">
                <a:tc rowSpan="7">
                  <a:txBody>
                    <a:bodyPr/>
                    <a:lstStyle/>
                    <a:p>
                      <a:pPr algn="ctr" fontAlgn="base" latinLnBrk="0"/>
                      <a:r>
                        <a:rPr lang="en-US" altLang="ko-KR" sz="1100" kern="1200" dirty="0">
                          <a:solidFill>
                            <a:schemeClr val="dk1"/>
                          </a:solidFill>
                          <a:effectLst/>
                          <a:latin typeface="Arial Unicode MS" pitchFamily="50" charset="-127"/>
                          <a:ea typeface="Arial Unicode MS" pitchFamily="50" charset="-127"/>
                          <a:cs typeface="Arial Unicode MS" pitchFamily="50" charset="-127"/>
                        </a:rPr>
                        <a:t>Fall</a:t>
                      </a:r>
                      <a:endParaRPr lang="ko-KR" altLang="ko-KR" sz="1100" kern="1200" dirty="0">
                        <a:solidFill>
                          <a:schemeClr val="dk1"/>
                        </a:solidFill>
                        <a:effectLst/>
                        <a:latin typeface="Arial Unicode MS" pitchFamily="50" charset="-127"/>
                        <a:ea typeface="Arial Unicode MS" pitchFamily="50" charset="-127"/>
                        <a:cs typeface="Arial Unicode MS" pitchFamily="50" charset="-127"/>
                      </a:endParaRPr>
                    </a:p>
                    <a:p>
                      <a:pPr algn="ctr"/>
                      <a:r>
                        <a:rPr lang="en-US" altLang="ko-KR" sz="1100" kern="1200" dirty="0">
                          <a:solidFill>
                            <a:schemeClr val="dk1"/>
                          </a:solidFill>
                          <a:effectLst/>
                          <a:latin typeface="Arial Unicode MS" pitchFamily="50" charset="-127"/>
                          <a:ea typeface="Arial Unicode MS" pitchFamily="50" charset="-127"/>
                          <a:cs typeface="Arial Unicode MS" pitchFamily="50" charset="-127"/>
                        </a:rPr>
                        <a:t>(SON)</a:t>
                      </a:r>
                      <a:endParaRPr lang="ko-KR" altLang="en-US" sz="1100" dirty="0">
                        <a:latin typeface="Arial Unicode MS" pitchFamily="50" charset="-127"/>
                        <a:ea typeface="Arial Unicode MS" pitchFamily="50" charset="-127"/>
                        <a:cs typeface="Arial Unicode MS" pitchFamily="50" charset="-127"/>
                      </a:endParaRPr>
                    </a:p>
                  </a:txBody>
                  <a:tcPr/>
                </a:tc>
                <a:tc>
                  <a:txBody>
                    <a:bodyPr/>
                    <a:lstStyle/>
                    <a:p>
                      <a:pPr algn="ctr" fontAlgn="base" latinLnBrk="0">
                        <a:lnSpc>
                          <a:spcPct val="150000"/>
                        </a:lnSpc>
                        <a:spcAft>
                          <a:spcPts val="0"/>
                        </a:spcAft>
                      </a:pPr>
                      <a:r>
                        <a:rPr lang="en-US" sz="1100" kern="0" dirty="0">
                          <a:solidFill>
                            <a:srgbClr val="000000"/>
                          </a:solidFill>
                          <a:effectLst/>
                          <a:latin typeface="Arial Unicode MS" pitchFamily="50" charset="-127"/>
                          <a:ea typeface="Arial Unicode MS" pitchFamily="50" charset="-127"/>
                          <a:cs typeface="Arial Unicode MS" pitchFamily="50" charset="-127"/>
                        </a:rPr>
                        <a:t>2014</a:t>
                      </a:r>
                      <a:endParaRPr lang="ko-KR" sz="11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8</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10∼12</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25〜50</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40">
                          <a:solidFill>
                            <a:srgbClr val="000000"/>
                          </a:solidFill>
                          <a:effectLst/>
                          <a:latin typeface="Arial Unicode MS" pitchFamily="50" charset="-127"/>
                          <a:ea typeface="Arial Unicode MS" pitchFamily="50" charset="-127"/>
                          <a:cs typeface="Arial Unicode MS" pitchFamily="50" charset="-127"/>
                        </a:rPr>
                        <a:t>10.2</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b="1" kern="0" spc="-40">
                          <a:solidFill>
                            <a:srgbClr val="000000"/>
                          </a:solidFill>
                          <a:effectLst/>
                          <a:latin typeface="Arial Unicode MS" pitchFamily="50" charset="-127"/>
                          <a:ea typeface="Arial Unicode MS" pitchFamily="50" charset="-127"/>
                          <a:cs typeface="Arial Unicode MS" pitchFamily="50" charset="-127"/>
                        </a:rPr>
                        <a:t>27.5</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11.4</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42.5</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a:t>
                      </a:r>
                    </a:p>
                  </a:txBody>
                  <a:tcPr marL="64770" marR="64770" marT="17907" marB="17907" anchor="ctr"/>
                </a:tc>
                <a:extLst>
                  <a:ext uri="{0D108BD9-81ED-4DB2-BD59-A6C34878D82A}">
                    <a16:rowId xmlns:a16="http://schemas.microsoft.com/office/drawing/2014/main" val="10003"/>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100" kern="0" dirty="0">
                          <a:solidFill>
                            <a:srgbClr val="000000"/>
                          </a:solidFill>
                          <a:effectLst/>
                          <a:latin typeface="Arial Unicode MS" pitchFamily="50" charset="-127"/>
                          <a:ea typeface="Arial Unicode MS" pitchFamily="50" charset="-127"/>
                          <a:cs typeface="Arial Unicode MS" pitchFamily="50" charset="-127"/>
                        </a:rPr>
                        <a:t>2015</a:t>
                      </a:r>
                      <a:endParaRPr lang="ko-KR" sz="11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10</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8∼12</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20</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8.2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-18</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13.8</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38</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8.8</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b="1" kern="0" spc="0">
                          <a:solidFill>
                            <a:srgbClr val="000000"/>
                          </a:solidFill>
                          <a:effectLst/>
                          <a:latin typeface="Arial Unicode MS" pitchFamily="50" charset="-127"/>
                          <a:ea typeface="Arial Unicode MS" pitchFamily="50" charset="-127"/>
                          <a:cs typeface="Arial Unicode MS" pitchFamily="50" charset="-127"/>
                        </a:rPr>
                        <a:t>-12</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a:t>
                      </a:r>
                    </a:p>
                  </a:txBody>
                  <a:tcPr marL="64770" marR="64770" marT="17907" marB="17907" anchor="ctr"/>
                </a:tc>
                <a:extLst>
                  <a:ext uri="{0D108BD9-81ED-4DB2-BD59-A6C34878D82A}">
                    <a16:rowId xmlns:a16="http://schemas.microsoft.com/office/drawing/2014/main" val="10004"/>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100" kern="0" dirty="0">
                          <a:solidFill>
                            <a:srgbClr val="000000"/>
                          </a:solidFill>
                          <a:effectLst/>
                          <a:latin typeface="Arial Unicode MS" pitchFamily="50" charset="-127"/>
                          <a:ea typeface="Arial Unicode MS" pitchFamily="50" charset="-127"/>
                          <a:cs typeface="Arial Unicode MS" pitchFamily="50" charset="-127"/>
                        </a:rPr>
                        <a:t>2016</a:t>
                      </a:r>
                      <a:endParaRPr lang="ko-KR" sz="11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14</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8∼12</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-(43〜14)</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8</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-42.9</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13.4</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-4.3</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14.2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b="1" kern="0" spc="0">
                          <a:solidFill>
                            <a:srgbClr val="000000"/>
                          </a:solidFill>
                          <a:effectLst/>
                          <a:latin typeface="Arial Unicode MS" pitchFamily="50" charset="-127"/>
                          <a:ea typeface="Arial Unicode MS" pitchFamily="50" charset="-127"/>
                          <a:cs typeface="Arial Unicode MS" pitchFamily="50" charset="-127"/>
                        </a:rPr>
                        <a:t>1.4</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8.6</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-38.6</a:t>
                      </a:r>
                    </a:p>
                  </a:txBody>
                  <a:tcPr marL="64770" marR="64770" marT="17907" marB="17907" anchor="ctr"/>
                </a:tc>
                <a:extLst>
                  <a:ext uri="{0D108BD9-81ED-4DB2-BD59-A6C34878D82A}">
                    <a16:rowId xmlns:a16="http://schemas.microsoft.com/office/drawing/2014/main" val="10005"/>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100" kern="0">
                          <a:solidFill>
                            <a:srgbClr val="000000"/>
                          </a:solidFill>
                          <a:effectLst/>
                          <a:latin typeface="Arial Unicode MS" pitchFamily="50" charset="-127"/>
                          <a:ea typeface="Arial Unicode MS" pitchFamily="50" charset="-127"/>
                          <a:cs typeface="Arial Unicode MS" pitchFamily="50" charset="-127"/>
                        </a:rPr>
                        <a:t>2017</a:t>
                      </a:r>
                      <a:endParaRPr lang="ko-KR" sz="11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10</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9∼12</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-10〜+20</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10</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b="1" kern="0" spc="0">
                          <a:solidFill>
                            <a:srgbClr val="000000"/>
                          </a:solidFill>
                          <a:effectLst/>
                          <a:latin typeface="Arial Unicode MS" pitchFamily="50" charset="-127"/>
                          <a:ea typeface="Arial Unicode MS" pitchFamily="50" charset="-127"/>
                          <a:cs typeface="Arial Unicode MS" pitchFamily="50" charset="-127"/>
                        </a:rPr>
                        <a:t>0</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13.9</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39</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15.4</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54</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8.7</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-13</a:t>
                      </a:r>
                    </a:p>
                  </a:txBody>
                  <a:tcPr marL="64770" marR="64770" marT="17907" marB="17907" anchor="ctr"/>
                </a:tc>
                <a:extLst>
                  <a:ext uri="{0D108BD9-81ED-4DB2-BD59-A6C34878D82A}">
                    <a16:rowId xmlns:a16="http://schemas.microsoft.com/office/drawing/2014/main" val="10006"/>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100" kern="0">
                          <a:solidFill>
                            <a:srgbClr val="000000"/>
                          </a:solidFill>
                          <a:effectLst/>
                          <a:latin typeface="Arial Unicode MS" pitchFamily="50" charset="-127"/>
                          <a:ea typeface="Arial Unicode MS" pitchFamily="50" charset="-127"/>
                          <a:cs typeface="Arial Unicode MS" pitchFamily="50" charset="-127"/>
                        </a:rPr>
                        <a:t>2018</a:t>
                      </a:r>
                      <a:endParaRPr lang="ko-KR" sz="11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8</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9∼12</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13〜50</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10.8</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35</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12.5</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56.3</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30">
                          <a:solidFill>
                            <a:srgbClr val="000000"/>
                          </a:solidFill>
                          <a:effectLst/>
                          <a:latin typeface="Arial Unicode MS" pitchFamily="50" charset="-127"/>
                          <a:ea typeface="Arial Unicode MS" pitchFamily="50" charset="-127"/>
                          <a:cs typeface="Arial Unicode MS" pitchFamily="50" charset="-127"/>
                        </a:rPr>
                        <a:t>17</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30">
                          <a:solidFill>
                            <a:srgbClr val="000000"/>
                          </a:solidFill>
                          <a:effectLst/>
                          <a:latin typeface="Arial Unicode MS" pitchFamily="50" charset="-127"/>
                          <a:ea typeface="Arial Unicode MS" pitchFamily="50" charset="-127"/>
                          <a:cs typeface="Arial Unicode MS" pitchFamily="50" charset="-127"/>
                        </a:rPr>
                        <a:t>112.5</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9.2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b="1" kern="0" spc="0">
                          <a:solidFill>
                            <a:srgbClr val="000000"/>
                          </a:solidFill>
                          <a:effectLst/>
                          <a:latin typeface="Arial Unicode MS" pitchFamily="50" charset="-127"/>
                          <a:ea typeface="Arial Unicode MS" pitchFamily="50" charset="-127"/>
                          <a:cs typeface="Arial Unicode MS" pitchFamily="50" charset="-127"/>
                        </a:rPr>
                        <a:t>15</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extLst>
                  <a:ext uri="{0D108BD9-81ED-4DB2-BD59-A6C34878D82A}">
                    <a16:rowId xmlns:a16="http://schemas.microsoft.com/office/drawing/2014/main" val="10007"/>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100" kern="0">
                          <a:solidFill>
                            <a:srgbClr val="000000"/>
                          </a:solidFill>
                          <a:effectLst/>
                          <a:latin typeface="Arial Unicode MS" pitchFamily="50" charset="-127"/>
                          <a:ea typeface="Arial Unicode MS" pitchFamily="50" charset="-127"/>
                          <a:cs typeface="Arial Unicode MS" pitchFamily="50" charset="-127"/>
                        </a:rPr>
                        <a:t>2019</a:t>
                      </a:r>
                      <a:endParaRPr lang="ko-KR" sz="11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16</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9∼12</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-(44〜25)</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9.9</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-38.1</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15.2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b="1" kern="0" spc="0">
                          <a:solidFill>
                            <a:srgbClr val="000000"/>
                          </a:solidFill>
                          <a:effectLst/>
                          <a:latin typeface="Arial Unicode MS" pitchFamily="50" charset="-127"/>
                          <a:ea typeface="Arial Unicode MS" pitchFamily="50" charset="-127"/>
                          <a:cs typeface="Arial Unicode MS" pitchFamily="50" charset="-127"/>
                        </a:rPr>
                        <a:t>-5</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13.3</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16.8</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8</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-50</a:t>
                      </a:r>
                    </a:p>
                  </a:txBody>
                  <a:tcPr marL="64770" marR="64770" marT="17907" marB="17907" anchor="ctr"/>
                </a:tc>
                <a:extLst>
                  <a:ext uri="{0D108BD9-81ED-4DB2-BD59-A6C34878D82A}">
                    <a16:rowId xmlns:a16="http://schemas.microsoft.com/office/drawing/2014/main" val="10008"/>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100" kern="0">
                          <a:solidFill>
                            <a:srgbClr val="000000"/>
                          </a:solidFill>
                          <a:effectLst/>
                          <a:latin typeface="Arial Unicode MS" pitchFamily="50" charset="-127"/>
                          <a:ea typeface="Arial Unicode MS" pitchFamily="50" charset="-127"/>
                          <a:cs typeface="Arial Unicode MS" pitchFamily="50" charset="-127"/>
                        </a:rPr>
                        <a:t>2020</a:t>
                      </a:r>
                      <a:endParaRPr lang="ko-KR" sz="11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11∼13</a:t>
                      </a:r>
                    </a:p>
                  </a:txBody>
                  <a:tcPr marL="64770" marR="64770" marT="17907" marB="17907" anchor="ctr"/>
                </a:tc>
                <a:tc>
                  <a:txBody>
                    <a:bodyPr/>
                    <a:lstStyle/>
                    <a:p>
                      <a:pPr marL="0" marR="0" indent="0" algn="ctr" fontAlgn="base" latinLnBrk="0">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-8〜+8</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10.2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-21.5</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13.2</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b="1" kern="0" spc="0">
                          <a:solidFill>
                            <a:srgbClr val="000000"/>
                          </a:solidFill>
                          <a:effectLst/>
                          <a:latin typeface="Arial Unicode MS" pitchFamily="50" charset="-127"/>
                          <a:ea typeface="Arial Unicode MS" pitchFamily="50" charset="-127"/>
                          <a:cs typeface="Arial Unicode MS" pitchFamily="50" charset="-127"/>
                        </a:rPr>
                        <a:t>1.5</a:t>
                      </a:r>
                      <a:endParaRPr lang="en-US" sz="1100" kern="0" spc="0">
                        <a:solidFill>
                          <a:srgbClr val="000000"/>
                        </a:solidFill>
                        <a:effectLst/>
                        <a:latin typeface="Arial Unicode MS" pitchFamily="50" charset="-127"/>
                        <a:ea typeface="Arial Unicode MS" pitchFamily="50" charset="-127"/>
                        <a:cs typeface="Arial Unicode MS" pitchFamily="50" charset="-127"/>
                      </a:endParaRP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14.8</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13.8</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a:solidFill>
                            <a:srgbClr val="000000"/>
                          </a:solidFill>
                          <a:effectLst/>
                          <a:latin typeface="Arial Unicode MS" pitchFamily="50" charset="-127"/>
                          <a:ea typeface="Arial Unicode MS" pitchFamily="50" charset="-127"/>
                          <a:cs typeface="Arial Unicode MS" pitchFamily="50" charset="-127"/>
                        </a:rPr>
                        <a:t>6.9</a:t>
                      </a:r>
                    </a:p>
                  </a:txBody>
                  <a:tcPr marL="64770" marR="64770" marT="17907" marB="17907" anchor="ctr"/>
                </a:tc>
                <a:tc>
                  <a:txBody>
                    <a:bodyPr/>
                    <a:lstStyle/>
                    <a:p>
                      <a:pPr marL="0" marR="0" indent="0" algn="ctr" fontAlgn="base" latinLnBrk="1">
                        <a:lnSpc>
                          <a:spcPct val="160000"/>
                        </a:lnSpc>
                        <a:spcBef>
                          <a:spcPts val="0"/>
                        </a:spcBef>
                        <a:spcAft>
                          <a:spcPts val="0"/>
                        </a:spcAft>
                      </a:pPr>
                      <a:r>
                        <a:rPr lang="en-US" sz="1100" kern="0" spc="0" dirty="0">
                          <a:solidFill>
                            <a:srgbClr val="000000"/>
                          </a:solidFill>
                          <a:effectLst/>
                          <a:latin typeface="Arial Unicode MS" pitchFamily="50" charset="-127"/>
                          <a:ea typeface="Arial Unicode MS" pitchFamily="50" charset="-127"/>
                          <a:cs typeface="Arial Unicode MS" pitchFamily="50" charset="-127"/>
                        </a:rPr>
                        <a:t>-46.9</a:t>
                      </a:r>
                    </a:p>
                  </a:txBody>
                  <a:tcPr marL="64770" marR="64770" marT="17907" marB="17907"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198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870" y="221515"/>
            <a:ext cx="8603000" cy="463397"/>
          </a:xfrm>
          <a:prstGeom prst="rect">
            <a:avLst/>
          </a:prstGeom>
          <a:noFill/>
        </p:spPr>
        <p:txBody>
          <a:bodyPr wrap="square" rtlCol="0">
            <a:spAutoFit/>
          </a:bodyPr>
          <a:lstStyle/>
          <a:p>
            <a:pPr>
              <a:lnSpc>
                <a:spcPct val="150000"/>
              </a:lnSpc>
            </a:pPr>
            <a:r>
              <a:rPr lang="ko-KR" altLang="en-US" sz="1300" dirty="0">
                <a:latin typeface="+mn-ea"/>
              </a:rPr>
              <a:t>      </a:t>
            </a:r>
            <a:r>
              <a:rPr lang="en-US" altLang="ko-KR" sz="1800" b="1" i="1" kern="0" spc="-30" dirty="0">
                <a:solidFill>
                  <a:srgbClr val="000000"/>
                </a:solidFill>
                <a:effectLst/>
                <a:latin typeface="Times New Roman" panose="02020603050405020304" pitchFamily="18" charset="0"/>
                <a:ea typeface="휴먼명조"/>
                <a:cs typeface="Times New Roman" panose="02020603050405020304" pitchFamily="18" charset="0"/>
              </a:rPr>
              <a:t>(2) Tercile probability test(JJA)</a:t>
            </a:r>
            <a:endParaRPr lang="en-US" altLang="ko-KR" sz="2000" dirty="0">
              <a:latin typeface="+mn-ea"/>
            </a:endParaRPr>
          </a:p>
        </p:txBody>
      </p:sp>
      <p:sp>
        <p:nvSpPr>
          <p:cNvPr id="3" name="Rectangle 1"/>
          <p:cNvSpPr>
            <a:spLocks noChangeArrowheads="1"/>
          </p:cNvSpPr>
          <p:nvPr/>
        </p:nvSpPr>
        <p:spPr bwMode="auto">
          <a:xfrm>
            <a:off x="2289175" y="24987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6" name="직사각형 5"/>
          <p:cNvSpPr/>
          <p:nvPr/>
        </p:nvSpPr>
        <p:spPr>
          <a:xfrm>
            <a:off x="1687605" y="775513"/>
            <a:ext cx="6712323" cy="830997"/>
          </a:xfrm>
          <a:prstGeom prst="rect">
            <a:avLst/>
          </a:prstGeom>
        </p:spPr>
        <p:txBody>
          <a:bodyPr wrap="square">
            <a:spAutoFit/>
          </a:bodyPr>
          <a:lstStyle/>
          <a:p>
            <a:pPr fontAlgn="base"/>
            <a:r>
              <a:rPr lang="en-US" altLang="ko-KR" sz="1600" dirty="0">
                <a:latin typeface="Arial Unicode MS" pitchFamily="50" charset="-127"/>
                <a:ea typeface="Arial Unicode MS" pitchFamily="50" charset="-127"/>
                <a:cs typeface="Arial Unicode MS" pitchFamily="50" charset="-127"/>
              </a:rPr>
              <a:t>Table 3. Validation results of </a:t>
            </a:r>
            <a:r>
              <a:rPr lang="en-US" altLang="ko-KR" sz="1600" dirty="0" err="1">
                <a:latin typeface="Arial Unicode MS" pitchFamily="50" charset="-127"/>
                <a:ea typeface="Arial Unicode MS" pitchFamily="50" charset="-127"/>
                <a:cs typeface="Arial Unicode MS" pitchFamily="50" charset="-127"/>
              </a:rPr>
              <a:t>tercile</a:t>
            </a:r>
            <a:r>
              <a:rPr lang="en-US" altLang="ko-KR" sz="1600" dirty="0">
                <a:latin typeface="Arial Unicode MS" pitchFamily="50" charset="-127"/>
                <a:ea typeface="Arial Unicode MS" pitchFamily="50" charset="-127"/>
                <a:cs typeface="Arial Unicode MS" pitchFamily="50" charset="-127"/>
              </a:rPr>
              <a:t> probability test in summer (JJA) and fall (SON) from 2014</a:t>
            </a:r>
            <a:r>
              <a:rPr lang="ko-KR" altLang="ko-KR" sz="1600" dirty="0">
                <a:latin typeface="Arial Unicode MS" pitchFamily="50" charset="-127"/>
                <a:ea typeface="Arial Unicode MS" pitchFamily="50" charset="-127"/>
                <a:cs typeface="Arial Unicode MS" pitchFamily="50" charset="-127"/>
              </a:rPr>
              <a:t>∼</a:t>
            </a:r>
            <a:r>
              <a:rPr lang="en-US" altLang="ko-KR" sz="1600" dirty="0">
                <a:latin typeface="Arial Unicode MS" pitchFamily="50" charset="-127"/>
                <a:ea typeface="Arial Unicode MS" pitchFamily="50" charset="-127"/>
                <a:cs typeface="Arial Unicode MS" pitchFamily="50" charset="-127"/>
              </a:rPr>
              <a:t>2020. Blank denotes ‘Near Normal (NN)’. A '-' indicates that no prediction data is available.</a:t>
            </a:r>
            <a:endParaRPr lang="ko-KR" altLang="ko-KR" sz="1600" dirty="0">
              <a:latin typeface="Arial Unicode MS" pitchFamily="50" charset="-127"/>
              <a:ea typeface="Arial Unicode MS" pitchFamily="50" charset="-127"/>
              <a:cs typeface="Arial Unicode MS" pitchFamily="50" charset="-127"/>
            </a:endParaRPr>
          </a:p>
        </p:txBody>
      </p:sp>
      <p:sp>
        <p:nvSpPr>
          <p:cNvPr id="8" name="Rectangle 1"/>
          <p:cNvSpPr>
            <a:spLocks noChangeArrowheads="1"/>
          </p:cNvSpPr>
          <p:nvPr/>
        </p:nvSpPr>
        <p:spPr bwMode="auto">
          <a:xfrm>
            <a:off x="2289175" y="24987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graphicFrame>
        <p:nvGraphicFramePr>
          <p:cNvPr id="9" name="표 8"/>
          <p:cNvGraphicFramePr>
            <a:graphicFrameLocks noGrp="1"/>
          </p:cNvGraphicFramePr>
          <p:nvPr>
            <p:extLst>
              <p:ext uri="{D42A27DB-BD31-4B8C-83A1-F6EECF244321}">
                <p14:modId xmlns:p14="http://schemas.microsoft.com/office/powerpoint/2010/main" val="1666321125"/>
              </p:ext>
            </p:extLst>
          </p:nvPr>
        </p:nvGraphicFramePr>
        <p:xfrm>
          <a:off x="1479177" y="1785804"/>
          <a:ext cx="6812437" cy="3693160"/>
        </p:xfrm>
        <a:graphic>
          <a:graphicData uri="http://schemas.openxmlformats.org/drawingml/2006/table">
            <a:tbl>
              <a:tblPr firstRow="1" bandRow="1">
                <a:tableStyleId>{5C22544A-7EE6-4342-B048-85BDC9FD1C3A}</a:tableStyleId>
              </a:tblPr>
              <a:tblGrid>
                <a:gridCol w="758763">
                  <a:extLst>
                    <a:ext uri="{9D8B030D-6E8A-4147-A177-3AD203B41FA5}">
                      <a16:colId xmlns:a16="http://schemas.microsoft.com/office/drawing/2014/main" val="20000"/>
                    </a:ext>
                  </a:extLst>
                </a:gridCol>
                <a:gridCol w="550334">
                  <a:extLst>
                    <a:ext uri="{9D8B030D-6E8A-4147-A177-3AD203B41FA5}">
                      <a16:colId xmlns:a16="http://schemas.microsoft.com/office/drawing/2014/main" val="20001"/>
                    </a:ext>
                  </a:extLst>
                </a:gridCol>
                <a:gridCol w="550334">
                  <a:extLst>
                    <a:ext uri="{9D8B030D-6E8A-4147-A177-3AD203B41FA5}">
                      <a16:colId xmlns:a16="http://schemas.microsoft.com/office/drawing/2014/main" val="20002"/>
                    </a:ext>
                  </a:extLst>
                </a:gridCol>
                <a:gridCol w="550334">
                  <a:extLst>
                    <a:ext uri="{9D8B030D-6E8A-4147-A177-3AD203B41FA5}">
                      <a16:colId xmlns:a16="http://schemas.microsoft.com/office/drawing/2014/main" val="20003"/>
                    </a:ext>
                  </a:extLst>
                </a:gridCol>
                <a:gridCol w="550334">
                  <a:extLst>
                    <a:ext uri="{9D8B030D-6E8A-4147-A177-3AD203B41FA5}">
                      <a16:colId xmlns:a16="http://schemas.microsoft.com/office/drawing/2014/main" val="20004"/>
                    </a:ext>
                  </a:extLst>
                </a:gridCol>
                <a:gridCol w="550334">
                  <a:extLst>
                    <a:ext uri="{9D8B030D-6E8A-4147-A177-3AD203B41FA5}">
                      <a16:colId xmlns:a16="http://schemas.microsoft.com/office/drawing/2014/main" val="20005"/>
                    </a:ext>
                  </a:extLst>
                </a:gridCol>
                <a:gridCol w="550334">
                  <a:extLst>
                    <a:ext uri="{9D8B030D-6E8A-4147-A177-3AD203B41FA5}">
                      <a16:colId xmlns:a16="http://schemas.microsoft.com/office/drawing/2014/main" val="20006"/>
                    </a:ext>
                  </a:extLst>
                </a:gridCol>
                <a:gridCol w="550334">
                  <a:extLst>
                    <a:ext uri="{9D8B030D-6E8A-4147-A177-3AD203B41FA5}">
                      <a16:colId xmlns:a16="http://schemas.microsoft.com/office/drawing/2014/main" val="20007"/>
                    </a:ext>
                  </a:extLst>
                </a:gridCol>
                <a:gridCol w="550334">
                  <a:extLst>
                    <a:ext uri="{9D8B030D-6E8A-4147-A177-3AD203B41FA5}">
                      <a16:colId xmlns:a16="http://schemas.microsoft.com/office/drawing/2014/main" val="20008"/>
                    </a:ext>
                  </a:extLst>
                </a:gridCol>
                <a:gridCol w="550334">
                  <a:extLst>
                    <a:ext uri="{9D8B030D-6E8A-4147-A177-3AD203B41FA5}">
                      <a16:colId xmlns:a16="http://schemas.microsoft.com/office/drawing/2014/main" val="20009"/>
                    </a:ext>
                  </a:extLst>
                </a:gridCol>
                <a:gridCol w="550334">
                  <a:extLst>
                    <a:ext uri="{9D8B030D-6E8A-4147-A177-3AD203B41FA5}">
                      <a16:colId xmlns:a16="http://schemas.microsoft.com/office/drawing/2014/main" val="20010"/>
                    </a:ext>
                  </a:extLst>
                </a:gridCol>
                <a:gridCol w="550334">
                  <a:extLst>
                    <a:ext uri="{9D8B030D-6E8A-4147-A177-3AD203B41FA5}">
                      <a16:colId xmlns:a16="http://schemas.microsoft.com/office/drawing/2014/main" val="20011"/>
                    </a:ext>
                  </a:extLst>
                </a:gridCol>
              </a:tblGrid>
              <a:tr h="457200">
                <a:tc rowSpan="2">
                  <a:txBody>
                    <a:bodyPr/>
                    <a:lstStyle/>
                    <a:p>
                      <a:pPr algn="ctr" latinLnBrk="1"/>
                      <a:r>
                        <a:rPr lang="en-US" altLang="ko-KR" sz="1200" dirty="0">
                          <a:latin typeface="Arial Unicode MS" pitchFamily="50" charset="-127"/>
                          <a:ea typeface="Arial Unicode MS" pitchFamily="50" charset="-127"/>
                          <a:cs typeface="Arial Unicode MS" pitchFamily="50" charset="-127"/>
                        </a:rPr>
                        <a:t>Season</a:t>
                      </a:r>
                      <a:endParaRPr lang="ko-KR" altLang="en-US" sz="1200" dirty="0">
                        <a:latin typeface="Arial Unicode MS" pitchFamily="50" charset="-127"/>
                        <a:ea typeface="Arial Unicode MS" pitchFamily="50" charset="-127"/>
                        <a:cs typeface="Arial Unicode MS" pitchFamily="50" charset="-127"/>
                      </a:endParaRPr>
                    </a:p>
                  </a:txBody>
                  <a:tcPr/>
                </a:tc>
                <a:tc rowSpan="2">
                  <a:txBody>
                    <a:bodyPr/>
                    <a:lstStyle/>
                    <a:p>
                      <a:pPr algn="ctr" latinLnBrk="1"/>
                      <a:r>
                        <a:rPr lang="en-US" altLang="ko-KR" sz="1200" dirty="0">
                          <a:latin typeface="Arial Unicode MS" pitchFamily="50" charset="-127"/>
                          <a:ea typeface="Arial Unicode MS" pitchFamily="50" charset="-127"/>
                          <a:cs typeface="Arial Unicode MS" pitchFamily="50" charset="-127"/>
                        </a:rPr>
                        <a:t>Year</a:t>
                      </a:r>
                      <a:endParaRPr lang="ko-KR" altLang="en-US" sz="1200" dirty="0">
                        <a:latin typeface="Arial Unicode MS" pitchFamily="50" charset="-127"/>
                        <a:ea typeface="Arial Unicode MS" pitchFamily="50" charset="-127"/>
                        <a:cs typeface="Arial Unicode MS" pitchFamily="50" charset="-127"/>
                      </a:endParaRPr>
                    </a:p>
                  </a:txBody>
                  <a:tcPr/>
                </a:tc>
                <a:tc rowSpan="2" gridSpan="2">
                  <a:txBody>
                    <a:bodyPr/>
                    <a:lstStyle/>
                    <a:p>
                      <a:pPr algn="ctr" latinLnBrk="1"/>
                      <a:r>
                        <a:rPr lang="en-US" altLang="ko-KR" sz="1200" dirty="0">
                          <a:latin typeface="Arial Unicode MS" pitchFamily="50" charset="-127"/>
                          <a:ea typeface="Arial Unicode MS" pitchFamily="50" charset="-127"/>
                          <a:cs typeface="Arial Unicode MS" pitchFamily="50" charset="-127"/>
                        </a:rPr>
                        <a:t>Observation</a:t>
                      </a:r>
                      <a:endParaRPr lang="ko-KR" altLang="en-US" sz="1200" dirty="0">
                        <a:latin typeface="Arial Unicode MS" pitchFamily="50" charset="-127"/>
                        <a:ea typeface="Arial Unicode MS" pitchFamily="50" charset="-127"/>
                        <a:cs typeface="Arial Unicode MS" pitchFamily="50" charset="-127"/>
                      </a:endParaRPr>
                    </a:p>
                  </a:txBody>
                  <a:tcPr/>
                </a:tc>
                <a:tc rowSpan="2" hMerge="1">
                  <a:txBody>
                    <a:bodyPr/>
                    <a:lstStyle/>
                    <a:p>
                      <a:pPr latinLnBrk="1"/>
                      <a:endParaRPr lang="ko-KR" altLang="en-US" dirty="0"/>
                    </a:p>
                  </a:txBody>
                  <a:tcPr/>
                </a:tc>
                <a:tc rowSpan="2" gridSpan="2">
                  <a:txBody>
                    <a:bodyPr/>
                    <a:lstStyle/>
                    <a:p>
                      <a:pPr algn="ctr" latinLnBrk="1"/>
                      <a:r>
                        <a:rPr lang="en-US" altLang="ko-KR" sz="1200" dirty="0">
                          <a:latin typeface="Arial Unicode MS" pitchFamily="50" charset="-127"/>
                          <a:ea typeface="Arial Unicode MS" pitchFamily="50" charset="-127"/>
                          <a:cs typeface="Arial Unicode MS" pitchFamily="50" charset="-127"/>
                        </a:rPr>
                        <a:t>Official</a:t>
                      </a:r>
                    </a:p>
                    <a:p>
                      <a:pPr algn="ctr" latinLnBrk="1"/>
                      <a:r>
                        <a:rPr lang="en-US" altLang="ko-KR" sz="1200" dirty="0">
                          <a:latin typeface="Arial Unicode MS" pitchFamily="50" charset="-127"/>
                          <a:ea typeface="Arial Unicode MS" pitchFamily="50" charset="-127"/>
                          <a:cs typeface="Arial Unicode MS" pitchFamily="50" charset="-127"/>
                        </a:rPr>
                        <a:t>Prediction</a:t>
                      </a:r>
                      <a:endParaRPr lang="ko-KR" altLang="en-US" sz="1200" dirty="0">
                        <a:latin typeface="Arial Unicode MS" pitchFamily="50" charset="-127"/>
                        <a:ea typeface="Arial Unicode MS" pitchFamily="50" charset="-127"/>
                        <a:cs typeface="Arial Unicode MS" pitchFamily="50" charset="-127"/>
                      </a:endParaRPr>
                    </a:p>
                  </a:txBody>
                  <a:tcPr/>
                </a:tc>
                <a:tc rowSpan="2" hMerge="1">
                  <a:txBody>
                    <a:bodyPr/>
                    <a:lstStyle/>
                    <a:p>
                      <a:pPr latinLnBrk="1"/>
                      <a:endParaRPr lang="ko-KR" altLang="en-US" dirty="0"/>
                    </a:p>
                  </a:txBody>
                  <a:tcPr/>
                </a:tc>
                <a:tc gridSpan="6">
                  <a:txBody>
                    <a:bodyPr/>
                    <a:lstStyle/>
                    <a:p>
                      <a:pPr algn="ctr" latinLnBrk="1"/>
                      <a:r>
                        <a:rPr lang="en-US" altLang="ko-KR" sz="1200" dirty="0">
                          <a:latin typeface="Arial Unicode MS" pitchFamily="50" charset="-127"/>
                          <a:ea typeface="Arial Unicode MS" pitchFamily="50" charset="-127"/>
                          <a:cs typeface="Arial Unicode MS" pitchFamily="50" charset="-127"/>
                        </a:rPr>
                        <a:t>Model</a:t>
                      </a:r>
                      <a:endParaRPr lang="ko-KR" altLang="en-US" sz="1200" dirty="0">
                        <a:latin typeface="Arial Unicode MS" pitchFamily="50" charset="-127"/>
                        <a:ea typeface="Arial Unicode MS" pitchFamily="50" charset="-127"/>
                        <a:cs typeface="Arial Unicode MS" pitchFamily="50" charset="-127"/>
                      </a:endParaRPr>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vMerge="1">
                  <a:txBody>
                    <a:bodyPr/>
                    <a:lstStyle/>
                    <a:p>
                      <a:pPr latinLnBrk="1"/>
                      <a:endParaRPr lang="ko-KR" altLang="en-US"/>
                    </a:p>
                  </a:txBody>
                  <a:tcPr/>
                </a:tc>
                <a:tc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dirty="0"/>
                    </a:p>
                  </a:txBody>
                  <a:tcPr/>
                </a:tc>
                <a:tc gridSpan="2" vMerge="1">
                  <a:txBody>
                    <a:bodyPr/>
                    <a:lstStyle/>
                    <a:p>
                      <a:pPr latinLnBrk="1"/>
                      <a:endParaRPr lang="ko-KR" altLang="en-US"/>
                    </a:p>
                  </a:txBody>
                  <a:tcPr/>
                </a:tc>
                <a:tc hMerge="1" vMerge="1">
                  <a:txBody>
                    <a:bodyPr/>
                    <a:lstStyle/>
                    <a:p>
                      <a:pPr latinLnBrk="1"/>
                      <a:endParaRPr lang="ko-KR" altLang="en-US"/>
                    </a:p>
                  </a:txBody>
                  <a:tcPr/>
                </a:tc>
                <a:tc gridSpan="2">
                  <a:txBody>
                    <a:bodyPr/>
                    <a:lstStyle/>
                    <a:p>
                      <a:pPr algn="ctr" latinLnBrk="1"/>
                      <a:r>
                        <a:rPr lang="en-US" altLang="ko-KR" sz="1200" kern="1200" dirty="0">
                          <a:solidFill>
                            <a:schemeClr val="dk1"/>
                          </a:solidFill>
                          <a:effectLst/>
                          <a:latin typeface="Arial Unicode MS" pitchFamily="50" charset="-127"/>
                          <a:ea typeface="Arial Unicode MS" pitchFamily="50" charset="-127"/>
                          <a:cs typeface="Arial Unicode MS" pitchFamily="50" charset="-127"/>
                        </a:rPr>
                        <a:t>Statistical</a:t>
                      </a:r>
                      <a:endParaRPr lang="ko-KR" altLang="en-US" sz="1200" dirty="0">
                        <a:latin typeface="Arial Unicode MS" pitchFamily="50" charset="-127"/>
                        <a:ea typeface="Arial Unicode MS" pitchFamily="50" charset="-127"/>
                        <a:cs typeface="Arial Unicode MS" pitchFamily="50" charset="-127"/>
                      </a:endParaRPr>
                    </a:p>
                  </a:txBody>
                  <a:tcPr/>
                </a:tc>
                <a:tc hMerge="1">
                  <a:txBody>
                    <a:bodyPr/>
                    <a:lstStyle/>
                    <a:p>
                      <a:pPr latinLnBrk="1"/>
                      <a:endParaRPr lang="ko-KR" altLang="en-US" dirty="0"/>
                    </a:p>
                  </a:txBody>
                  <a:tcPr/>
                </a:tc>
                <a:tc gridSpan="2">
                  <a:txBody>
                    <a:bodyPr/>
                    <a:lstStyle/>
                    <a:p>
                      <a:pPr algn="ctr" latinLnBrk="1"/>
                      <a:r>
                        <a:rPr lang="en-US" altLang="ko-KR" sz="1200" kern="1200" dirty="0">
                          <a:solidFill>
                            <a:schemeClr val="dk1"/>
                          </a:solidFill>
                          <a:effectLst/>
                          <a:latin typeface="Arial Unicode MS" pitchFamily="50" charset="-127"/>
                          <a:ea typeface="Arial Unicode MS" pitchFamily="50" charset="-127"/>
                          <a:cs typeface="Arial Unicode MS" pitchFamily="50" charset="-127"/>
                        </a:rPr>
                        <a:t>Statistical-dynamical  (Ⅰ)</a:t>
                      </a:r>
                      <a:endParaRPr lang="ko-KR" altLang="en-US" sz="1200" dirty="0">
                        <a:latin typeface="Arial Unicode MS" pitchFamily="50" charset="-127"/>
                        <a:ea typeface="Arial Unicode MS" pitchFamily="50" charset="-127"/>
                        <a:cs typeface="Arial Unicode MS" pitchFamily="50" charset="-127"/>
                      </a:endParaRPr>
                    </a:p>
                  </a:txBody>
                  <a:tcPr/>
                </a:tc>
                <a:tc hMerge="1">
                  <a:txBody>
                    <a:bodyPr/>
                    <a:lstStyle/>
                    <a:p>
                      <a:pPr latinLnBrk="1"/>
                      <a:endParaRPr lang="ko-KR" altLang="en-US" dirty="0"/>
                    </a:p>
                  </a:txBody>
                  <a:tcPr/>
                </a:tc>
                <a:tc gridSpan="2">
                  <a:txBody>
                    <a:bodyPr/>
                    <a:lstStyle/>
                    <a:p>
                      <a:pPr algn="ctr" latinLnBrk="1"/>
                      <a:r>
                        <a:rPr lang="en-US" altLang="ko-KR" sz="1200" kern="1200" dirty="0">
                          <a:solidFill>
                            <a:schemeClr val="dk1"/>
                          </a:solidFill>
                          <a:effectLst/>
                          <a:latin typeface="Arial Unicode MS" pitchFamily="50" charset="-127"/>
                          <a:ea typeface="Arial Unicode MS" pitchFamily="50" charset="-127"/>
                          <a:cs typeface="Arial Unicode MS" pitchFamily="50" charset="-127"/>
                        </a:rPr>
                        <a:t>Dynamical</a:t>
                      </a:r>
                      <a:endParaRPr lang="ko-KR" altLang="en-US" sz="1200" dirty="0">
                        <a:latin typeface="Arial Unicode MS" pitchFamily="50" charset="-127"/>
                        <a:ea typeface="Arial Unicode MS" pitchFamily="50" charset="-127"/>
                        <a:cs typeface="Arial Unicode MS" pitchFamily="50" charset="-127"/>
                      </a:endParaRPr>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370840">
                <a:tc rowSpan="7">
                  <a:txBody>
                    <a:bodyPr/>
                    <a:lstStyle/>
                    <a:p>
                      <a:pPr algn="ctr" fontAlgn="base" latinLnBrk="0"/>
                      <a:r>
                        <a:rPr lang="en-US" altLang="ko-KR" sz="1200" kern="1200" dirty="0">
                          <a:solidFill>
                            <a:schemeClr val="dk1"/>
                          </a:solidFill>
                          <a:effectLst/>
                          <a:latin typeface="Arial Unicode MS" pitchFamily="50" charset="-127"/>
                          <a:ea typeface="Arial Unicode MS" pitchFamily="50" charset="-127"/>
                          <a:cs typeface="Arial Unicode MS" pitchFamily="50" charset="-127"/>
                        </a:rPr>
                        <a:t>Summer</a:t>
                      </a:r>
                      <a:endParaRPr lang="ko-KR" altLang="ko-KR" sz="1200" kern="1200" dirty="0">
                        <a:solidFill>
                          <a:schemeClr val="dk1"/>
                        </a:solidFill>
                        <a:effectLst/>
                        <a:latin typeface="Arial Unicode MS" pitchFamily="50" charset="-127"/>
                        <a:ea typeface="Arial Unicode MS" pitchFamily="50" charset="-127"/>
                        <a:cs typeface="Arial Unicode MS" pitchFamily="50" charset="-127"/>
                      </a:endParaRPr>
                    </a:p>
                    <a:p>
                      <a:pPr algn="ctr"/>
                      <a:r>
                        <a:rPr lang="en-US" altLang="ko-KR" sz="1200" kern="1200" dirty="0">
                          <a:solidFill>
                            <a:schemeClr val="dk1"/>
                          </a:solidFill>
                          <a:effectLst/>
                          <a:latin typeface="Arial Unicode MS" pitchFamily="50" charset="-127"/>
                          <a:ea typeface="Arial Unicode MS" pitchFamily="50" charset="-127"/>
                          <a:cs typeface="Arial Unicode MS" pitchFamily="50" charset="-127"/>
                        </a:rPr>
                        <a:t>(JJA)</a:t>
                      </a:r>
                      <a:endParaRPr lang="ko-KR" altLang="en-US" sz="1200" dirty="0">
                        <a:latin typeface="Arial Unicode MS" pitchFamily="50" charset="-127"/>
                        <a:ea typeface="Arial Unicode MS" pitchFamily="50" charset="-127"/>
                        <a:cs typeface="Arial Unicode MS" pitchFamily="50" charset="-127"/>
                      </a:endParaRPr>
                    </a:p>
                  </a:txBody>
                  <a:tcPr/>
                </a:tc>
                <a:tc>
                  <a:txBody>
                    <a:bodyPr/>
                    <a:lstStyle/>
                    <a:p>
                      <a:pPr algn="ctr" fontAlgn="base" latinLnBrk="0">
                        <a:lnSpc>
                          <a:spcPct val="150000"/>
                        </a:lnSpc>
                        <a:spcAft>
                          <a:spcPts val="0"/>
                        </a:spcAft>
                      </a:pPr>
                      <a:r>
                        <a:rPr lang="en-US" sz="1200" kern="0" dirty="0">
                          <a:solidFill>
                            <a:srgbClr val="000000"/>
                          </a:solidFill>
                          <a:effectLst/>
                          <a:latin typeface="Arial Unicode MS" pitchFamily="50" charset="-127"/>
                          <a:ea typeface="Arial Unicode MS" pitchFamily="50" charset="-127"/>
                          <a:cs typeface="Arial Unicode MS" pitchFamily="50" charset="-127"/>
                        </a:rPr>
                        <a:t>2014</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8</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BN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solidFill>
                            <a:srgbClr val="000000"/>
                          </a:solidFill>
                          <a:effectLst/>
                          <a:latin typeface="Arial Unicode MS" pitchFamily="50" charset="-127"/>
                          <a:ea typeface="Arial Unicode MS" pitchFamily="50" charset="-127"/>
                          <a:cs typeface="Arial Unicode MS" pitchFamily="50" charset="-127"/>
                        </a:rPr>
                        <a:t>11</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a:lnSpc>
                          <a:spcPct val="115000"/>
                        </a:lnSpc>
                      </a:pP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solidFill>
                            <a:srgbClr val="000000"/>
                          </a:solidFill>
                          <a:effectLst/>
                          <a:latin typeface="Arial Unicode MS" pitchFamily="50" charset="-127"/>
                          <a:ea typeface="Arial Unicode MS" pitchFamily="50" charset="-127"/>
                          <a:cs typeface="Arial Unicode MS" pitchFamily="50" charset="-127"/>
                        </a:rPr>
                        <a:t>12</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solidFill>
                            <a:srgbClr val="000000"/>
                          </a:solidFill>
                          <a:effectLst/>
                          <a:highlight>
                            <a:srgbClr val="FFFF00"/>
                          </a:highlight>
                          <a:latin typeface="Arial Unicode MS" pitchFamily="50" charset="-127"/>
                          <a:ea typeface="Arial Unicode MS" pitchFamily="50" charset="-127"/>
                          <a:cs typeface="Arial Unicode MS" pitchFamily="50" charset="-127"/>
                        </a:rPr>
                        <a:t> </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10</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a:lnSpc>
                          <a:spcPct val="115000"/>
                        </a:lnSpc>
                      </a:pP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2"/>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200" kern="0" dirty="0">
                          <a:solidFill>
                            <a:srgbClr val="000000"/>
                          </a:solidFill>
                          <a:effectLst/>
                          <a:latin typeface="Arial Unicode MS" pitchFamily="50" charset="-127"/>
                          <a:ea typeface="Arial Unicode MS" pitchFamily="50" charset="-127"/>
                          <a:cs typeface="Arial Unicode MS" pitchFamily="50" charset="-127"/>
                        </a:rPr>
                        <a:t>2015</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9</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a:lnSpc>
                          <a:spcPct val="115000"/>
                        </a:lnSpc>
                      </a:pP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12.5</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12</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solidFill>
                            <a:srgbClr val="000000"/>
                          </a:solidFill>
                          <a:effectLst/>
                          <a:highlight>
                            <a:srgbClr val="FFFF00"/>
                          </a:highlight>
                          <a:latin typeface="Arial Unicode MS" pitchFamily="50" charset="-127"/>
                          <a:ea typeface="Arial Unicode MS" pitchFamily="50" charset="-127"/>
                          <a:cs typeface="Arial Unicode MS" pitchFamily="50" charset="-127"/>
                        </a:rPr>
                        <a:t> </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spc="-40" dirty="0">
                          <a:solidFill>
                            <a:srgbClr val="000000"/>
                          </a:solidFill>
                          <a:effectLst/>
                          <a:latin typeface="Arial Unicode MS" pitchFamily="50" charset="-127"/>
                          <a:ea typeface="Arial Unicode MS" pitchFamily="50" charset="-127"/>
                          <a:cs typeface="Arial Unicode MS" pitchFamily="50" charset="-127"/>
                        </a:rPr>
                        <a:t>11.6</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a:lnSpc>
                          <a:spcPct val="115000"/>
                        </a:lnSpc>
                      </a:pP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13.8</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3"/>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200" kern="0" dirty="0">
                          <a:solidFill>
                            <a:srgbClr val="000000"/>
                          </a:solidFill>
                          <a:effectLst/>
                          <a:latin typeface="Arial Unicode MS" pitchFamily="50" charset="-127"/>
                          <a:ea typeface="Arial Unicode MS" pitchFamily="50" charset="-127"/>
                          <a:cs typeface="Arial Unicode MS" pitchFamily="50" charset="-127"/>
                        </a:rPr>
                        <a:t>2016</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11</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a:lnSpc>
                          <a:spcPct val="115000"/>
                        </a:lnSpc>
                      </a:pP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8.5</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9</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solidFill>
                            <a:srgbClr val="000000"/>
                          </a:solidFill>
                          <a:effectLst/>
                          <a:highlight>
                            <a:srgbClr val="FFFF00"/>
                          </a:highlight>
                          <a:latin typeface="Arial Unicode MS" pitchFamily="50" charset="-127"/>
                          <a:ea typeface="Arial Unicode MS" pitchFamily="50" charset="-127"/>
                          <a:cs typeface="Arial Unicode MS" pitchFamily="50" charset="-127"/>
                        </a:rPr>
                        <a:t> </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solidFill>
                            <a:srgbClr val="000000"/>
                          </a:solidFill>
                          <a:effectLst/>
                          <a:latin typeface="Arial Unicode MS" pitchFamily="50" charset="-127"/>
                          <a:ea typeface="Arial Unicode MS" pitchFamily="50" charset="-127"/>
                          <a:cs typeface="Arial Unicode MS" pitchFamily="50" charset="-127"/>
                        </a:rPr>
                        <a:t>10.1</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a:lnSpc>
                          <a:spcPct val="115000"/>
                        </a:lnSpc>
                      </a:pP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7</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BN</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4"/>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2017</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14</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AN</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10.5</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10</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highlight>
                            <a:srgbClr val="FFFF00"/>
                          </a:highligh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solidFill>
                            <a:srgbClr val="000000"/>
                          </a:solidFill>
                          <a:effectLst/>
                          <a:latin typeface="Arial Unicode MS" pitchFamily="50" charset="-127"/>
                          <a:ea typeface="Arial Unicode MS" pitchFamily="50" charset="-127"/>
                          <a:cs typeface="Arial Unicode MS" pitchFamily="50" charset="-127"/>
                        </a:rPr>
                        <a:t>13.1</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solidFill>
                            <a:srgbClr val="000000"/>
                          </a:solidFill>
                          <a:effectLst/>
                          <a:latin typeface="Arial Unicode MS" pitchFamily="50" charset="-127"/>
                          <a:ea typeface="Arial Unicode MS" pitchFamily="50" charset="-127"/>
                          <a:cs typeface="Arial Unicode MS" pitchFamily="50" charset="-127"/>
                        </a:rPr>
                        <a:t>AN</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solidFill>
                            <a:srgbClr val="000000"/>
                          </a:solidFill>
                          <a:effectLst/>
                          <a:latin typeface="Arial Unicode MS" pitchFamily="50" charset="-127"/>
                          <a:ea typeface="Arial Unicode MS" pitchFamily="50" charset="-127"/>
                          <a:cs typeface="Arial Unicode MS" pitchFamily="50" charset="-127"/>
                        </a:rPr>
                        <a:t>11.2</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a:lnSpc>
                          <a:spcPct val="115000"/>
                        </a:lnSpc>
                      </a:pP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5"/>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2018</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18</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AN</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10.5</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12.2</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highlight>
                            <a:srgbClr val="FFFF00"/>
                          </a:highligh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12.2</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a:lnSpc>
                          <a:spcPct val="115000"/>
                        </a:lnSpc>
                      </a:pP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spc="-40" dirty="0">
                          <a:solidFill>
                            <a:srgbClr val="000000"/>
                          </a:solidFill>
                          <a:effectLst/>
                          <a:latin typeface="Arial Unicode MS" pitchFamily="50" charset="-127"/>
                          <a:ea typeface="Arial Unicode MS" pitchFamily="50" charset="-127"/>
                          <a:cs typeface="Arial Unicode MS" pitchFamily="50" charset="-127"/>
                        </a:rPr>
                        <a:t>15</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spc="-40" dirty="0">
                          <a:solidFill>
                            <a:srgbClr val="000000"/>
                          </a:solidFill>
                          <a:effectLst/>
                          <a:latin typeface="Arial Unicode MS" pitchFamily="50" charset="-127"/>
                          <a:ea typeface="Arial Unicode MS" pitchFamily="50" charset="-127"/>
                          <a:cs typeface="Arial Unicode MS" pitchFamily="50" charset="-127"/>
                        </a:rPr>
                        <a:t>AN</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6"/>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2019</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10</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a:lnSpc>
                          <a:spcPct val="115000"/>
                        </a:lnSpc>
                      </a:pP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12</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a:lnSpc>
                          <a:spcPct val="115000"/>
                        </a:lnSpc>
                      </a:pP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11.2</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highlight>
                            <a:srgbClr val="FFFF00"/>
                          </a:highligh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13.6</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solidFill>
                            <a:srgbClr val="000000"/>
                          </a:solidFill>
                          <a:effectLst/>
                          <a:latin typeface="Arial Unicode MS" pitchFamily="50" charset="-127"/>
                          <a:ea typeface="Arial Unicode MS" pitchFamily="50" charset="-127"/>
                          <a:cs typeface="Arial Unicode MS" pitchFamily="50" charset="-127"/>
                        </a:rPr>
                        <a:t>AN</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solidFill>
                            <a:srgbClr val="000000"/>
                          </a:solidFill>
                          <a:effectLst/>
                          <a:latin typeface="Arial Unicode MS" pitchFamily="50" charset="-127"/>
                          <a:ea typeface="Arial Unicode MS" pitchFamily="50" charset="-127"/>
                          <a:cs typeface="Arial Unicode MS" pitchFamily="50" charset="-127"/>
                        </a:rPr>
                        <a:t>10</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a:lnSpc>
                          <a:spcPct val="115000"/>
                        </a:lnSpc>
                      </a:pP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7"/>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2020</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9</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a:lnSpc>
                          <a:spcPct val="115000"/>
                        </a:lnSpc>
                      </a:pP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10</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a:lnSpc>
                          <a:spcPct val="115000"/>
                        </a:lnSpc>
                      </a:pP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9.2</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highlight>
                            <a:srgbClr val="FFFF00"/>
                          </a:highligh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9.2</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a:lnSpc>
                          <a:spcPct val="115000"/>
                        </a:lnSpc>
                      </a:pP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solidFill>
                            <a:srgbClr val="000000"/>
                          </a:solidFill>
                          <a:effectLst/>
                          <a:latin typeface="Arial Unicode MS" pitchFamily="50" charset="-127"/>
                          <a:ea typeface="Arial Unicode MS" pitchFamily="50" charset="-127"/>
                          <a:cs typeface="Arial Unicode MS" pitchFamily="50" charset="-127"/>
                        </a:rPr>
                        <a:t>14.8</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solidFill>
                            <a:srgbClr val="000000"/>
                          </a:solidFill>
                          <a:effectLst/>
                          <a:latin typeface="Arial Unicode MS" pitchFamily="50" charset="-127"/>
                          <a:ea typeface="Arial Unicode MS" pitchFamily="50" charset="-127"/>
                          <a:cs typeface="Arial Unicode MS" pitchFamily="50" charset="-127"/>
                        </a:rPr>
                        <a:t>AN</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2002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870" y="221515"/>
            <a:ext cx="8603000" cy="463397"/>
          </a:xfrm>
          <a:prstGeom prst="rect">
            <a:avLst/>
          </a:prstGeom>
          <a:noFill/>
        </p:spPr>
        <p:txBody>
          <a:bodyPr wrap="square" rtlCol="0">
            <a:spAutoFit/>
          </a:bodyPr>
          <a:lstStyle/>
          <a:p>
            <a:pPr>
              <a:lnSpc>
                <a:spcPct val="150000"/>
              </a:lnSpc>
            </a:pPr>
            <a:r>
              <a:rPr lang="ko-KR" altLang="en-US" sz="1300" dirty="0">
                <a:latin typeface="+mn-ea"/>
              </a:rPr>
              <a:t>      </a:t>
            </a:r>
            <a:r>
              <a:rPr lang="en-US" altLang="ko-KR" sz="1800" b="1" i="1" kern="0" spc="-30" dirty="0">
                <a:solidFill>
                  <a:srgbClr val="000000"/>
                </a:solidFill>
                <a:effectLst/>
                <a:latin typeface="Times New Roman" panose="02020603050405020304" pitchFamily="18" charset="0"/>
                <a:ea typeface="휴먼명조"/>
                <a:cs typeface="Times New Roman" panose="02020603050405020304" pitchFamily="18" charset="0"/>
              </a:rPr>
              <a:t>(2) Tercile probability test(SON)</a:t>
            </a:r>
            <a:endParaRPr lang="en-US" altLang="ko-KR" sz="2000" dirty="0">
              <a:latin typeface="+mn-ea"/>
            </a:endParaRPr>
          </a:p>
        </p:txBody>
      </p:sp>
      <p:sp>
        <p:nvSpPr>
          <p:cNvPr id="3" name="Rectangle 1"/>
          <p:cNvSpPr>
            <a:spLocks noChangeArrowheads="1"/>
          </p:cNvSpPr>
          <p:nvPr/>
        </p:nvSpPr>
        <p:spPr bwMode="auto">
          <a:xfrm>
            <a:off x="2289175" y="24987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6" name="직사각형 5"/>
          <p:cNvSpPr/>
          <p:nvPr/>
        </p:nvSpPr>
        <p:spPr>
          <a:xfrm>
            <a:off x="1687605" y="775513"/>
            <a:ext cx="6712323" cy="830997"/>
          </a:xfrm>
          <a:prstGeom prst="rect">
            <a:avLst/>
          </a:prstGeom>
        </p:spPr>
        <p:txBody>
          <a:bodyPr wrap="square">
            <a:spAutoFit/>
          </a:bodyPr>
          <a:lstStyle/>
          <a:p>
            <a:pPr fontAlgn="base"/>
            <a:r>
              <a:rPr lang="en-US" altLang="ko-KR" sz="1600" dirty="0">
                <a:latin typeface="Arial Unicode MS" pitchFamily="50" charset="-127"/>
                <a:ea typeface="Arial Unicode MS" pitchFamily="50" charset="-127"/>
                <a:cs typeface="Arial Unicode MS" pitchFamily="50" charset="-127"/>
              </a:rPr>
              <a:t>Table 3. Validation results of </a:t>
            </a:r>
            <a:r>
              <a:rPr lang="en-US" altLang="ko-KR" sz="1600" dirty="0" err="1">
                <a:latin typeface="Arial Unicode MS" pitchFamily="50" charset="-127"/>
                <a:ea typeface="Arial Unicode MS" pitchFamily="50" charset="-127"/>
                <a:cs typeface="Arial Unicode MS" pitchFamily="50" charset="-127"/>
              </a:rPr>
              <a:t>tercile</a:t>
            </a:r>
            <a:r>
              <a:rPr lang="en-US" altLang="ko-KR" sz="1600" dirty="0">
                <a:latin typeface="Arial Unicode MS" pitchFamily="50" charset="-127"/>
                <a:ea typeface="Arial Unicode MS" pitchFamily="50" charset="-127"/>
                <a:cs typeface="Arial Unicode MS" pitchFamily="50" charset="-127"/>
              </a:rPr>
              <a:t> probability test in summer (JJA) and fall (SON) from 2014</a:t>
            </a:r>
            <a:r>
              <a:rPr lang="ko-KR" altLang="ko-KR" sz="1600" dirty="0">
                <a:latin typeface="Arial Unicode MS" pitchFamily="50" charset="-127"/>
                <a:ea typeface="Arial Unicode MS" pitchFamily="50" charset="-127"/>
                <a:cs typeface="Arial Unicode MS" pitchFamily="50" charset="-127"/>
              </a:rPr>
              <a:t>∼</a:t>
            </a:r>
            <a:r>
              <a:rPr lang="en-US" altLang="ko-KR" sz="1600" dirty="0">
                <a:latin typeface="Arial Unicode MS" pitchFamily="50" charset="-127"/>
                <a:ea typeface="Arial Unicode MS" pitchFamily="50" charset="-127"/>
                <a:cs typeface="Arial Unicode MS" pitchFamily="50" charset="-127"/>
              </a:rPr>
              <a:t>2020. Blank denotes ‘Near Normal (NN)’. A '-' indicates that no prediction data is available.</a:t>
            </a:r>
            <a:endParaRPr lang="ko-KR" altLang="ko-KR" sz="1600" dirty="0">
              <a:latin typeface="Arial Unicode MS" pitchFamily="50" charset="-127"/>
              <a:ea typeface="Arial Unicode MS" pitchFamily="50" charset="-127"/>
              <a:cs typeface="Arial Unicode MS" pitchFamily="50" charset="-127"/>
            </a:endParaRPr>
          </a:p>
        </p:txBody>
      </p:sp>
      <p:sp>
        <p:nvSpPr>
          <p:cNvPr id="8" name="Rectangle 1"/>
          <p:cNvSpPr>
            <a:spLocks noChangeArrowheads="1"/>
          </p:cNvSpPr>
          <p:nvPr/>
        </p:nvSpPr>
        <p:spPr bwMode="auto">
          <a:xfrm>
            <a:off x="2289175" y="24987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graphicFrame>
        <p:nvGraphicFramePr>
          <p:cNvPr id="9" name="표 8"/>
          <p:cNvGraphicFramePr>
            <a:graphicFrameLocks noGrp="1"/>
          </p:cNvGraphicFramePr>
          <p:nvPr>
            <p:extLst>
              <p:ext uri="{D42A27DB-BD31-4B8C-83A1-F6EECF244321}">
                <p14:modId xmlns:p14="http://schemas.microsoft.com/office/powerpoint/2010/main" val="3980849808"/>
              </p:ext>
            </p:extLst>
          </p:nvPr>
        </p:nvGraphicFramePr>
        <p:xfrm>
          <a:off x="1479177" y="1785804"/>
          <a:ext cx="6812437" cy="3693160"/>
        </p:xfrm>
        <a:graphic>
          <a:graphicData uri="http://schemas.openxmlformats.org/drawingml/2006/table">
            <a:tbl>
              <a:tblPr firstRow="1" bandRow="1">
                <a:tableStyleId>{5C22544A-7EE6-4342-B048-85BDC9FD1C3A}</a:tableStyleId>
              </a:tblPr>
              <a:tblGrid>
                <a:gridCol w="758763">
                  <a:extLst>
                    <a:ext uri="{9D8B030D-6E8A-4147-A177-3AD203B41FA5}">
                      <a16:colId xmlns:a16="http://schemas.microsoft.com/office/drawing/2014/main" val="20000"/>
                    </a:ext>
                  </a:extLst>
                </a:gridCol>
                <a:gridCol w="550334">
                  <a:extLst>
                    <a:ext uri="{9D8B030D-6E8A-4147-A177-3AD203B41FA5}">
                      <a16:colId xmlns:a16="http://schemas.microsoft.com/office/drawing/2014/main" val="20001"/>
                    </a:ext>
                  </a:extLst>
                </a:gridCol>
                <a:gridCol w="550334">
                  <a:extLst>
                    <a:ext uri="{9D8B030D-6E8A-4147-A177-3AD203B41FA5}">
                      <a16:colId xmlns:a16="http://schemas.microsoft.com/office/drawing/2014/main" val="20002"/>
                    </a:ext>
                  </a:extLst>
                </a:gridCol>
                <a:gridCol w="550334">
                  <a:extLst>
                    <a:ext uri="{9D8B030D-6E8A-4147-A177-3AD203B41FA5}">
                      <a16:colId xmlns:a16="http://schemas.microsoft.com/office/drawing/2014/main" val="20003"/>
                    </a:ext>
                  </a:extLst>
                </a:gridCol>
                <a:gridCol w="550334">
                  <a:extLst>
                    <a:ext uri="{9D8B030D-6E8A-4147-A177-3AD203B41FA5}">
                      <a16:colId xmlns:a16="http://schemas.microsoft.com/office/drawing/2014/main" val="20004"/>
                    </a:ext>
                  </a:extLst>
                </a:gridCol>
                <a:gridCol w="550334">
                  <a:extLst>
                    <a:ext uri="{9D8B030D-6E8A-4147-A177-3AD203B41FA5}">
                      <a16:colId xmlns:a16="http://schemas.microsoft.com/office/drawing/2014/main" val="20005"/>
                    </a:ext>
                  </a:extLst>
                </a:gridCol>
                <a:gridCol w="550334">
                  <a:extLst>
                    <a:ext uri="{9D8B030D-6E8A-4147-A177-3AD203B41FA5}">
                      <a16:colId xmlns:a16="http://schemas.microsoft.com/office/drawing/2014/main" val="20006"/>
                    </a:ext>
                  </a:extLst>
                </a:gridCol>
                <a:gridCol w="550334">
                  <a:extLst>
                    <a:ext uri="{9D8B030D-6E8A-4147-A177-3AD203B41FA5}">
                      <a16:colId xmlns:a16="http://schemas.microsoft.com/office/drawing/2014/main" val="20007"/>
                    </a:ext>
                  </a:extLst>
                </a:gridCol>
                <a:gridCol w="550334">
                  <a:extLst>
                    <a:ext uri="{9D8B030D-6E8A-4147-A177-3AD203B41FA5}">
                      <a16:colId xmlns:a16="http://schemas.microsoft.com/office/drawing/2014/main" val="20008"/>
                    </a:ext>
                  </a:extLst>
                </a:gridCol>
                <a:gridCol w="550334">
                  <a:extLst>
                    <a:ext uri="{9D8B030D-6E8A-4147-A177-3AD203B41FA5}">
                      <a16:colId xmlns:a16="http://schemas.microsoft.com/office/drawing/2014/main" val="20009"/>
                    </a:ext>
                  </a:extLst>
                </a:gridCol>
                <a:gridCol w="550334">
                  <a:extLst>
                    <a:ext uri="{9D8B030D-6E8A-4147-A177-3AD203B41FA5}">
                      <a16:colId xmlns:a16="http://schemas.microsoft.com/office/drawing/2014/main" val="20010"/>
                    </a:ext>
                  </a:extLst>
                </a:gridCol>
                <a:gridCol w="550334">
                  <a:extLst>
                    <a:ext uri="{9D8B030D-6E8A-4147-A177-3AD203B41FA5}">
                      <a16:colId xmlns:a16="http://schemas.microsoft.com/office/drawing/2014/main" val="20011"/>
                    </a:ext>
                  </a:extLst>
                </a:gridCol>
              </a:tblGrid>
              <a:tr h="457200">
                <a:tc rowSpan="2">
                  <a:txBody>
                    <a:bodyPr/>
                    <a:lstStyle/>
                    <a:p>
                      <a:pPr algn="ctr" latinLnBrk="1"/>
                      <a:r>
                        <a:rPr lang="en-US" altLang="ko-KR" sz="1200" dirty="0">
                          <a:latin typeface="Arial Unicode MS" pitchFamily="50" charset="-127"/>
                          <a:ea typeface="Arial Unicode MS" pitchFamily="50" charset="-127"/>
                          <a:cs typeface="Arial Unicode MS" pitchFamily="50" charset="-127"/>
                        </a:rPr>
                        <a:t>Season</a:t>
                      </a:r>
                      <a:endParaRPr lang="ko-KR" altLang="en-US" sz="1200" dirty="0">
                        <a:latin typeface="Arial Unicode MS" pitchFamily="50" charset="-127"/>
                        <a:ea typeface="Arial Unicode MS" pitchFamily="50" charset="-127"/>
                        <a:cs typeface="Arial Unicode MS" pitchFamily="50" charset="-127"/>
                      </a:endParaRPr>
                    </a:p>
                  </a:txBody>
                  <a:tcPr/>
                </a:tc>
                <a:tc rowSpan="2">
                  <a:txBody>
                    <a:bodyPr/>
                    <a:lstStyle/>
                    <a:p>
                      <a:pPr algn="ctr" latinLnBrk="1"/>
                      <a:r>
                        <a:rPr lang="en-US" altLang="ko-KR" sz="1200" dirty="0">
                          <a:latin typeface="Arial Unicode MS" pitchFamily="50" charset="-127"/>
                          <a:ea typeface="Arial Unicode MS" pitchFamily="50" charset="-127"/>
                          <a:cs typeface="Arial Unicode MS" pitchFamily="50" charset="-127"/>
                        </a:rPr>
                        <a:t>Year</a:t>
                      </a:r>
                      <a:endParaRPr lang="ko-KR" altLang="en-US" sz="1200" dirty="0">
                        <a:latin typeface="Arial Unicode MS" pitchFamily="50" charset="-127"/>
                        <a:ea typeface="Arial Unicode MS" pitchFamily="50" charset="-127"/>
                        <a:cs typeface="Arial Unicode MS" pitchFamily="50" charset="-127"/>
                      </a:endParaRPr>
                    </a:p>
                  </a:txBody>
                  <a:tcPr/>
                </a:tc>
                <a:tc rowSpan="2" gridSpan="2">
                  <a:txBody>
                    <a:bodyPr/>
                    <a:lstStyle/>
                    <a:p>
                      <a:pPr algn="ctr" latinLnBrk="1"/>
                      <a:r>
                        <a:rPr lang="en-US" altLang="ko-KR" sz="1200" dirty="0">
                          <a:latin typeface="Arial Unicode MS" pitchFamily="50" charset="-127"/>
                          <a:ea typeface="Arial Unicode MS" pitchFamily="50" charset="-127"/>
                          <a:cs typeface="Arial Unicode MS" pitchFamily="50" charset="-127"/>
                        </a:rPr>
                        <a:t>Observation</a:t>
                      </a:r>
                      <a:endParaRPr lang="ko-KR" altLang="en-US" sz="1200" dirty="0">
                        <a:latin typeface="Arial Unicode MS" pitchFamily="50" charset="-127"/>
                        <a:ea typeface="Arial Unicode MS" pitchFamily="50" charset="-127"/>
                        <a:cs typeface="Arial Unicode MS" pitchFamily="50" charset="-127"/>
                      </a:endParaRPr>
                    </a:p>
                  </a:txBody>
                  <a:tcPr/>
                </a:tc>
                <a:tc rowSpan="2" hMerge="1">
                  <a:txBody>
                    <a:bodyPr/>
                    <a:lstStyle/>
                    <a:p>
                      <a:pPr latinLnBrk="1"/>
                      <a:endParaRPr lang="ko-KR" altLang="en-US" dirty="0"/>
                    </a:p>
                  </a:txBody>
                  <a:tcPr/>
                </a:tc>
                <a:tc rowSpan="2" gridSpan="2">
                  <a:txBody>
                    <a:bodyPr/>
                    <a:lstStyle/>
                    <a:p>
                      <a:pPr algn="ctr" latinLnBrk="1"/>
                      <a:r>
                        <a:rPr lang="en-US" altLang="ko-KR" sz="1200" dirty="0">
                          <a:latin typeface="Arial Unicode MS" pitchFamily="50" charset="-127"/>
                          <a:ea typeface="Arial Unicode MS" pitchFamily="50" charset="-127"/>
                          <a:cs typeface="Arial Unicode MS" pitchFamily="50" charset="-127"/>
                        </a:rPr>
                        <a:t>Official</a:t>
                      </a:r>
                    </a:p>
                    <a:p>
                      <a:pPr algn="ctr" latinLnBrk="1"/>
                      <a:r>
                        <a:rPr lang="en-US" altLang="ko-KR" sz="1200" dirty="0">
                          <a:latin typeface="Arial Unicode MS" pitchFamily="50" charset="-127"/>
                          <a:ea typeface="Arial Unicode MS" pitchFamily="50" charset="-127"/>
                          <a:cs typeface="Arial Unicode MS" pitchFamily="50" charset="-127"/>
                        </a:rPr>
                        <a:t>Prediction</a:t>
                      </a:r>
                      <a:endParaRPr lang="ko-KR" altLang="en-US" sz="1200" dirty="0">
                        <a:latin typeface="Arial Unicode MS" pitchFamily="50" charset="-127"/>
                        <a:ea typeface="Arial Unicode MS" pitchFamily="50" charset="-127"/>
                        <a:cs typeface="Arial Unicode MS" pitchFamily="50" charset="-127"/>
                      </a:endParaRPr>
                    </a:p>
                  </a:txBody>
                  <a:tcPr/>
                </a:tc>
                <a:tc rowSpan="2" hMerge="1">
                  <a:txBody>
                    <a:bodyPr/>
                    <a:lstStyle/>
                    <a:p>
                      <a:pPr latinLnBrk="1"/>
                      <a:endParaRPr lang="ko-KR" altLang="en-US" dirty="0"/>
                    </a:p>
                  </a:txBody>
                  <a:tcPr/>
                </a:tc>
                <a:tc gridSpan="6">
                  <a:txBody>
                    <a:bodyPr/>
                    <a:lstStyle/>
                    <a:p>
                      <a:pPr algn="ctr" latinLnBrk="1"/>
                      <a:r>
                        <a:rPr lang="en-US" altLang="ko-KR" sz="1200" dirty="0">
                          <a:latin typeface="Arial Unicode MS" pitchFamily="50" charset="-127"/>
                          <a:ea typeface="Arial Unicode MS" pitchFamily="50" charset="-127"/>
                          <a:cs typeface="Arial Unicode MS" pitchFamily="50" charset="-127"/>
                        </a:rPr>
                        <a:t>Model</a:t>
                      </a:r>
                      <a:endParaRPr lang="ko-KR" altLang="en-US" sz="1200" dirty="0">
                        <a:latin typeface="Arial Unicode MS" pitchFamily="50" charset="-127"/>
                        <a:ea typeface="Arial Unicode MS" pitchFamily="50" charset="-127"/>
                        <a:cs typeface="Arial Unicode MS" pitchFamily="50" charset="-127"/>
                      </a:endParaRPr>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vMerge="1">
                  <a:txBody>
                    <a:bodyPr/>
                    <a:lstStyle/>
                    <a:p>
                      <a:pPr latinLnBrk="1"/>
                      <a:endParaRPr lang="ko-KR" altLang="en-US"/>
                    </a:p>
                  </a:txBody>
                  <a:tcPr/>
                </a:tc>
                <a:tc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dirty="0"/>
                    </a:p>
                  </a:txBody>
                  <a:tcPr/>
                </a:tc>
                <a:tc gridSpan="2" vMerge="1">
                  <a:txBody>
                    <a:bodyPr/>
                    <a:lstStyle/>
                    <a:p>
                      <a:pPr latinLnBrk="1"/>
                      <a:endParaRPr lang="ko-KR" altLang="en-US"/>
                    </a:p>
                  </a:txBody>
                  <a:tcPr/>
                </a:tc>
                <a:tc hMerge="1" vMerge="1">
                  <a:txBody>
                    <a:bodyPr/>
                    <a:lstStyle/>
                    <a:p>
                      <a:pPr latinLnBrk="1"/>
                      <a:endParaRPr lang="ko-KR" altLang="en-US"/>
                    </a:p>
                  </a:txBody>
                  <a:tcPr/>
                </a:tc>
                <a:tc gridSpan="2">
                  <a:txBody>
                    <a:bodyPr/>
                    <a:lstStyle/>
                    <a:p>
                      <a:pPr algn="ctr" latinLnBrk="1"/>
                      <a:r>
                        <a:rPr lang="en-US" altLang="ko-KR" sz="1200" kern="1200" dirty="0">
                          <a:solidFill>
                            <a:schemeClr val="dk1"/>
                          </a:solidFill>
                          <a:effectLst/>
                          <a:latin typeface="Arial Unicode MS" pitchFamily="50" charset="-127"/>
                          <a:ea typeface="Arial Unicode MS" pitchFamily="50" charset="-127"/>
                          <a:cs typeface="Arial Unicode MS" pitchFamily="50" charset="-127"/>
                        </a:rPr>
                        <a:t>Statistical</a:t>
                      </a:r>
                      <a:endParaRPr lang="ko-KR" altLang="en-US" sz="1200" dirty="0">
                        <a:latin typeface="Arial Unicode MS" pitchFamily="50" charset="-127"/>
                        <a:ea typeface="Arial Unicode MS" pitchFamily="50" charset="-127"/>
                        <a:cs typeface="Arial Unicode MS" pitchFamily="50" charset="-127"/>
                      </a:endParaRPr>
                    </a:p>
                  </a:txBody>
                  <a:tcPr/>
                </a:tc>
                <a:tc hMerge="1">
                  <a:txBody>
                    <a:bodyPr/>
                    <a:lstStyle/>
                    <a:p>
                      <a:pPr latinLnBrk="1"/>
                      <a:endParaRPr lang="ko-KR" altLang="en-US" dirty="0"/>
                    </a:p>
                  </a:txBody>
                  <a:tcPr/>
                </a:tc>
                <a:tc gridSpan="2">
                  <a:txBody>
                    <a:bodyPr/>
                    <a:lstStyle/>
                    <a:p>
                      <a:pPr algn="ctr" latinLnBrk="1"/>
                      <a:r>
                        <a:rPr lang="en-US" altLang="ko-KR" sz="1200" kern="1200" dirty="0">
                          <a:solidFill>
                            <a:schemeClr val="dk1"/>
                          </a:solidFill>
                          <a:effectLst/>
                          <a:latin typeface="Arial Unicode MS" pitchFamily="50" charset="-127"/>
                          <a:ea typeface="Arial Unicode MS" pitchFamily="50" charset="-127"/>
                          <a:cs typeface="Arial Unicode MS" pitchFamily="50" charset="-127"/>
                        </a:rPr>
                        <a:t>Statistical-dynamical  (Ⅰ)</a:t>
                      </a:r>
                      <a:endParaRPr lang="ko-KR" altLang="en-US" sz="1200" dirty="0">
                        <a:latin typeface="Arial Unicode MS" pitchFamily="50" charset="-127"/>
                        <a:ea typeface="Arial Unicode MS" pitchFamily="50" charset="-127"/>
                        <a:cs typeface="Arial Unicode MS" pitchFamily="50" charset="-127"/>
                      </a:endParaRPr>
                    </a:p>
                  </a:txBody>
                  <a:tcPr/>
                </a:tc>
                <a:tc hMerge="1">
                  <a:txBody>
                    <a:bodyPr/>
                    <a:lstStyle/>
                    <a:p>
                      <a:pPr latinLnBrk="1"/>
                      <a:endParaRPr lang="ko-KR" altLang="en-US" dirty="0"/>
                    </a:p>
                  </a:txBody>
                  <a:tcPr/>
                </a:tc>
                <a:tc gridSpan="2">
                  <a:txBody>
                    <a:bodyPr/>
                    <a:lstStyle/>
                    <a:p>
                      <a:pPr algn="ctr" latinLnBrk="1"/>
                      <a:r>
                        <a:rPr lang="en-US" altLang="ko-KR" sz="1200" kern="1200" dirty="0">
                          <a:solidFill>
                            <a:schemeClr val="dk1"/>
                          </a:solidFill>
                          <a:effectLst/>
                          <a:latin typeface="Arial Unicode MS" pitchFamily="50" charset="-127"/>
                          <a:ea typeface="Arial Unicode MS" pitchFamily="50" charset="-127"/>
                          <a:cs typeface="Arial Unicode MS" pitchFamily="50" charset="-127"/>
                        </a:rPr>
                        <a:t>Dynamical</a:t>
                      </a:r>
                      <a:endParaRPr lang="ko-KR" altLang="en-US" sz="1200" dirty="0">
                        <a:latin typeface="Arial Unicode MS" pitchFamily="50" charset="-127"/>
                        <a:ea typeface="Arial Unicode MS" pitchFamily="50" charset="-127"/>
                        <a:cs typeface="Arial Unicode MS" pitchFamily="50" charset="-127"/>
                      </a:endParaRPr>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370840">
                <a:tc rowSpan="7">
                  <a:txBody>
                    <a:bodyPr/>
                    <a:lstStyle/>
                    <a:p>
                      <a:pPr algn="ctr" fontAlgn="base" latinLnBrk="0"/>
                      <a:r>
                        <a:rPr lang="en-US" altLang="ko-KR" sz="1200" kern="1200" dirty="0">
                          <a:solidFill>
                            <a:schemeClr val="dk1"/>
                          </a:solidFill>
                          <a:effectLst/>
                          <a:latin typeface="Arial Unicode MS" pitchFamily="50" charset="-127"/>
                          <a:ea typeface="Arial Unicode MS" pitchFamily="50" charset="-127"/>
                          <a:cs typeface="Arial Unicode MS" pitchFamily="50" charset="-127"/>
                        </a:rPr>
                        <a:t>Fall</a:t>
                      </a:r>
                      <a:endParaRPr lang="ko-KR" altLang="ko-KR" sz="1200" kern="1200" dirty="0">
                        <a:solidFill>
                          <a:schemeClr val="dk1"/>
                        </a:solidFill>
                        <a:effectLst/>
                        <a:latin typeface="Arial Unicode MS" pitchFamily="50" charset="-127"/>
                        <a:ea typeface="Arial Unicode MS" pitchFamily="50" charset="-127"/>
                        <a:cs typeface="Arial Unicode MS" pitchFamily="50" charset="-127"/>
                      </a:endParaRPr>
                    </a:p>
                    <a:p>
                      <a:pPr algn="ctr"/>
                      <a:r>
                        <a:rPr lang="en-US" altLang="ko-KR" sz="1200" kern="1200" dirty="0">
                          <a:solidFill>
                            <a:schemeClr val="dk1"/>
                          </a:solidFill>
                          <a:effectLst/>
                          <a:latin typeface="Arial Unicode MS" pitchFamily="50" charset="-127"/>
                          <a:ea typeface="Arial Unicode MS" pitchFamily="50" charset="-127"/>
                          <a:cs typeface="Arial Unicode MS" pitchFamily="50" charset="-127"/>
                        </a:rPr>
                        <a:t>(SON)</a:t>
                      </a:r>
                      <a:endParaRPr lang="ko-KR" altLang="en-US" sz="1200" dirty="0">
                        <a:latin typeface="Arial Unicode MS" pitchFamily="50" charset="-127"/>
                        <a:ea typeface="Arial Unicode MS" pitchFamily="50" charset="-127"/>
                        <a:cs typeface="Arial Unicode MS" pitchFamily="50" charset="-127"/>
                      </a:endParaRPr>
                    </a:p>
                  </a:txBody>
                  <a:tcP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2014</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8</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BN</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11</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solidFill>
                            <a:srgbClr val="000000"/>
                          </a:solidFill>
                          <a:effectLst/>
                          <a:latin typeface="Arial Unicode MS" pitchFamily="50" charset="-127"/>
                          <a:ea typeface="Arial Unicode MS" pitchFamily="50" charset="-127"/>
                          <a:cs typeface="Arial Unicode MS" pitchFamily="50" charset="-127"/>
                        </a:rPr>
                        <a:t> </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spc="-40">
                          <a:effectLst/>
                          <a:latin typeface="Arial Unicode MS" pitchFamily="50" charset="-127"/>
                          <a:ea typeface="Arial Unicode MS" pitchFamily="50" charset="-127"/>
                          <a:cs typeface="Arial Unicode MS" pitchFamily="50" charset="-127"/>
                        </a:rPr>
                        <a:t>10.2</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highlight>
                            <a:srgbClr val="FFFF00"/>
                          </a:highligh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11.4</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2"/>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2015</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10</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10</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effectLst/>
                          <a:latin typeface="Arial Unicode MS" pitchFamily="50" charset="-127"/>
                          <a:ea typeface="Arial Unicode MS" pitchFamily="50" charset="-127"/>
                          <a:cs typeface="Arial Unicode MS" pitchFamily="50" charset="-127"/>
                        </a:rPr>
                        <a:t>8.2</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highlight>
                            <a:srgbClr val="FFFF00"/>
                          </a:highligh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13.8</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AN</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8.8</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3"/>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2016</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14</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AN</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10</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8</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effectLst/>
                          <a:latin typeface="Arial Unicode MS" pitchFamily="50" charset="-127"/>
                          <a:ea typeface="Arial Unicode MS" pitchFamily="50" charset="-127"/>
                          <a:cs typeface="Arial Unicode MS" pitchFamily="50" charset="-127"/>
                        </a:rPr>
                        <a:t>BN</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13.4</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AN</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14.2</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AN</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4"/>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2017</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10</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10.5</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10</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highlight>
                            <a:srgbClr val="FFFF00"/>
                          </a:highligh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effectLst/>
                          <a:latin typeface="Arial Unicode MS" pitchFamily="50" charset="-127"/>
                          <a:ea typeface="Arial Unicode MS" pitchFamily="50" charset="-127"/>
                          <a:cs typeface="Arial Unicode MS" pitchFamily="50" charset="-127"/>
                        </a:rPr>
                        <a:t>13.9</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effectLst/>
                          <a:latin typeface="Arial Unicode MS" pitchFamily="50" charset="-127"/>
                          <a:ea typeface="Arial Unicode MS" pitchFamily="50" charset="-127"/>
                          <a:cs typeface="Arial Unicode MS" pitchFamily="50" charset="-127"/>
                        </a:rPr>
                        <a:t>AN</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15.4</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spc="-30">
                          <a:effectLst/>
                          <a:latin typeface="Arial Unicode MS" pitchFamily="50" charset="-127"/>
                          <a:ea typeface="Arial Unicode MS" pitchFamily="50" charset="-127"/>
                          <a:cs typeface="Arial Unicode MS" pitchFamily="50" charset="-127"/>
                        </a:rPr>
                        <a:t>AN</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5"/>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2018</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8</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10.5</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10.8</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highlight>
                            <a:srgbClr val="FFFF00"/>
                          </a:highligh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12.5</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marL="0" marR="0" indent="0" algn="ctr" defTabSz="914400" rtl="0" eaLnBrk="1" fontAlgn="base" latinLnBrk="0" hangingPunct="1">
                        <a:lnSpc>
                          <a:spcPct val="150000"/>
                        </a:lnSpc>
                        <a:spcBef>
                          <a:spcPts val="0"/>
                        </a:spcBef>
                        <a:spcAft>
                          <a:spcPts val="0"/>
                        </a:spcAft>
                        <a:buClrTx/>
                        <a:buSzTx/>
                        <a:buFontTx/>
                        <a:buNone/>
                        <a:tabLst/>
                        <a:defRPr/>
                      </a:pPr>
                      <a:r>
                        <a:rPr lang="en-US" sz="1200" kern="0" dirty="0">
                          <a:solidFill>
                            <a:srgbClr val="000000"/>
                          </a:solidFill>
                          <a:effectLst/>
                          <a:latin typeface="Arial Unicode MS" pitchFamily="50" charset="-127"/>
                          <a:ea typeface="Arial Unicode MS" pitchFamily="50" charset="-127"/>
                          <a:cs typeface="Arial Unicode MS" pitchFamily="50" charset="-127"/>
                        </a:rPr>
                        <a:t> </a:t>
                      </a:r>
                      <a:r>
                        <a:rPr lang="en-US" altLang="ko-KR" sz="1200" kern="0" dirty="0">
                          <a:effectLst/>
                          <a:latin typeface="Arial Unicode MS" pitchFamily="50" charset="-127"/>
                          <a:ea typeface="Arial Unicode MS" pitchFamily="50" charset="-127"/>
                          <a:cs typeface="Arial Unicode MS" pitchFamily="50" charset="-127"/>
                        </a:rPr>
                        <a:t>AN</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spc="-30">
                          <a:effectLst/>
                          <a:latin typeface="Arial Unicode MS" pitchFamily="50" charset="-127"/>
                          <a:ea typeface="Arial Unicode MS" pitchFamily="50" charset="-127"/>
                          <a:cs typeface="Arial Unicode MS" pitchFamily="50" charset="-127"/>
                        </a:rPr>
                        <a:t>17</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spc="-30">
                          <a:effectLst/>
                          <a:latin typeface="Arial Unicode MS" pitchFamily="50" charset="-127"/>
                          <a:ea typeface="Arial Unicode MS" pitchFamily="50" charset="-127"/>
                          <a:cs typeface="Arial Unicode MS" pitchFamily="50" charset="-127"/>
                        </a:rPr>
                        <a:t>AN</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6"/>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2019</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16</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AN</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spc="-90">
                          <a:effectLst/>
                          <a:latin typeface="Arial Unicode MS" pitchFamily="50" charset="-127"/>
                          <a:ea typeface="Arial Unicode MS" pitchFamily="50" charset="-127"/>
                          <a:cs typeface="Arial Unicode MS" pitchFamily="50" charset="-127"/>
                        </a:rPr>
                        <a:t>11.5</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9.9</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highlight>
                            <a:srgbClr val="FFFF00"/>
                          </a:highligh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15.2</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AN</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effectLst/>
                          <a:latin typeface="Arial Unicode MS" pitchFamily="50" charset="-127"/>
                          <a:ea typeface="Arial Unicode MS" pitchFamily="50" charset="-127"/>
                          <a:cs typeface="Arial Unicode MS" pitchFamily="50" charset="-127"/>
                        </a:rPr>
                        <a:t>13.3</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AN</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7"/>
                  </a:ext>
                </a:extLst>
              </a:tr>
              <a:tr h="370840">
                <a:tc vMerge="1">
                  <a:txBody>
                    <a:bodyPr/>
                    <a:lstStyle/>
                    <a:p>
                      <a:pPr latinLnBrk="1"/>
                      <a:endParaRPr lang="ko-KR" altLang="en-US" dirty="0"/>
                    </a:p>
                  </a:txBody>
                  <a:tcP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2020</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12</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spc="-90">
                          <a:effectLst/>
                          <a:latin typeface="Arial Unicode MS" pitchFamily="50" charset="-127"/>
                          <a:ea typeface="Arial Unicode MS" pitchFamily="50" charset="-127"/>
                          <a:cs typeface="Arial Unicode MS" pitchFamily="50" charset="-127"/>
                        </a:rPr>
                        <a:t>12</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10.2</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solidFill>
                            <a:srgbClr val="000000"/>
                          </a:solidFill>
                          <a:effectLst/>
                          <a:highlight>
                            <a:srgbClr val="FFFF00"/>
                          </a:highlight>
                          <a:latin typeface="Arial Unicode MS" pitchFamily="50" charset="-127"/>
                          <a:ea typeface="Arial Unicode MS" pitchFamily="50" charset="-127"/>
                          <a:cs typeface="Arial Unicode MS" pitchFamily="50" charset="-127"/>
                        </a:rPr>
                        <a:t> </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13.2</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a:effectLst/>
                          <a:latin typeface="Arial Unicode MS" pitchFamily="50" charset="-127"/>
                          <a:ea typeface="Arial Unicode MS" pitchFamily="50" charset="-127"/>
                          <a:cs typeface="Arial Unicode MS" pitchFamily="50" charset="-127"/>
                        </a:rPr>
                        <a:t>AN</a:t>
                      </a:r>
                      <a:endParaRPr lang="ko-KR" sz="1200" kern="10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effectLst/>
                          <a:latin typeface="Arial Unicode MS" pitchFamily="50" charset="-127"/>
                          <a:ea typeface="Arial Unicode MS" pitchFamily="50" charset="-127"/>
                          <a:cs typeface="Arial Unicode MS" pitchFamily="50" charset="-127"/>
                        </a:rPr>
                        <a:t>14.8</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200" kern="0" dirty="0">
                          <a:effectLst/>
                          <a:latin typeface="Arial Unicode MS" pitchFamily="50" charset="-127"/>
                          <a:ea typeface="Arial Unicode MS" pitchFamily="50" charset="-127"/>
                          <a:cs typeface="Arial Unicode MS" pitchFamily="50" charset="-127"/>
                        </a:rPr>
                        <a:t>AN</a:t>
                      </a:r>
                      <a:endParaRPr lang="ko-KR" sz="1200" kern="100" dirty="0">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41124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870" y="221515"/>
            <a:ext cx="8603000" cy="457369"/>
          </a:xfrm>
          <a:prstGeom prst="rect">
            <a:avLst/>
          </a:prstGeom>
          <a:noFill/>
        </p:spPr>
        <p:txBody>
          <a:bodyPr wrap="square" rtlCol="0">
            <a:spAutoFit/>
          </a:bodyPr>
          <a:lstStyle/>
          <a:p>
            <a:pPr marL="803910" indent="-803910" algn="just" fontAlgn="base" latinLnBrk="0">
              <a:lnSpc>
                <a:spcPct val="150000"/>
              </a:lnSpc>
              <a:spcAft>
                <a:spcPts val="1000"/>
              </a:spcAft>
            </a:pPr>
            <a:r>
              <a:rPr lang="en-US" altLang="ko-KR" sz="1800" b="1" i="1" kern="0" dirty="0">
                <a:effectLst/>
                <a:latin typeface="Times New Roman" panose="02020603050405020304" pitchFamily="18" charset="0"/>
                <a:ea typeface="휴먼명조"/>
                <a:cs typeface="Times New Roman" panose="02020603050405020304" pitchFamily="18" charset="0"/>
              </a:rPr>
              <a:t>(3) Evaluation of categorical forecasts</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2" name="직사각형 1"/>
          <p:cNvSpPr/>
          <p:nvPr/>
        </p:nvSpPr>
        <p:spPr>
          <a:xfrm>
            <a:off x="1403839" y="1104320"/>
            <a:ext cx="6987126" cy="830997"/>
          </a:xfrm>
          <a:prstGeom prst="rect">
            <a:avLst/>
          </a:prstGeom>
        </p:spPr>
        <p:txBody>
          <a:bodyPr wrap="square">
            <a:spAutoFit/>
          </a:bodyPr>
          <a:lstStyle/>
          <a:p>
            <a:r>
              <a:rPr lang="en-US" altLang="ko-KR" sz="1600" dirty="0">
                <a:latin typeface="Arial Unicode MS" pitchFamily="50" charset="-127"/>
                <a:ea typeface="Arial Unicode MS" pitchFamily="50" charset="-127"/>
                <a:cs typeface="Arial Unicode MS" pitchFamily="50" charset="-127"/>
              </a:rPr>
              <a:t>Table 4. The contingency table for </a:t>
            </a:r>
            <a:r>
              <a:rPr lang="en-US" altLang="ko-KR" sz="1600" dirty="0" err="1">
                <a:latin typeface="Arial Unicode MS" pitchFamily="50" charset="-127"/>
                <a:ea typeface="Arial Unicode MS" pitchFamily="50" charset="-127"/>
                <a:cs typeface="Arial Unicode MS" pitchFamily="50" charset="-127"/>
              </a:rPr>
              <a:t>tercile</a:t>
            </a:r>
            <a:r>
              <a:rPr lang="en-US" altLang="ko-KR" sz="1600" dirty="0">
                <a:latin typeface="Arial Unicode MS" pitchFamily="50" charset="-127"/>
                <a:ea typeface="Arial Unicode MS" pitchFamily="50" charset="-127"/>
                <a:cs typeface="Arial Unicode MS" pitchFamily="50" charset="-127"/>
              </a:rPr>
              <a:t> probability (AN, NN, BN) comparing observation (</a:t>
            </a:r>
            <a:r>
              <a:rPr lang="en-US" altLang="ko-KR" sz="1600" dirty="0" err="1">
                <a:latin typeface="Arial Unicode MS" pitchFamily="50" charset="-127"/>
                <a:ea typeface="Arial Unicode MS" pitchFamily="50" charset="-127"/>
                <a:cs typeface="Arial Unicode MS" pitchFamily="50" charset="-127"/>
              </a:rPr>
              <a:t>Obs</a:t>
            </a:r>
            <a:r>
              <a:rPr lang="en-US" altLang="ko-KR" sz="1600" dirty="0">
                <a:latin typeface="Arial Unicode MS" pitchFamily="50" charset="-127"/>
                <a:ea typeface="Arial Unicode MS" pitchFamily="50" charset="-127"/>
                <a:cs typeface="Arial Unicode MS" pitchFamily="50" charset="-127"/>
              </a:rPr>
              <a:t>) and prediction (Pre). Bold and red values denote correct predictions.</a:t>
            </a:r>
            <a:endParaRPr lang="ko-KR" altLang="ko-KR" sz="1600" dirty="0">
              <a:latin typeface="Arial Unicode MS" pitchFamily="50" charset="-127"/>
              <a:ea typeface="Arial Unicode MS" pitchFamily="50" charset="-127"/>
              <a:cs typeface="Arial Unicode MS" pitchFamily="50" charset="-127"/>
            </a:endParaRPr>
          </a:p>
        </p:txBody>
      </p:sp>
      <p:sp>
        <p:nvSpPr>
          <p:cNvPr id="6" name="Rectangle 1"/>
          <p:cNvSpPr>
            <a:spLocks noChangeArrowheads="1"/>
          </p:cNvSpPr>
          <p:nvPr/>
        </p:nvSpPr>
        <p:spPr bwMode="auto">
          <a:xfrm>
            <a:off x="2363788" y="34417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8" name="Rectangle 2"/>
          <p:cNvSpPr>
            <a:spLocks noChangeArrowheads="1"/>
          </p:cNvSpPr>
          <p:nvPr/>
        </p:nvSpPr>
        <p:spPr bwMode="auto">
          <a:xfrm>
            <a:off x="2363788" y="34417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3"/>
          <p:cNvSpPr>
            <a:spLocks noChangeArrowheads="1"/>
          </p:cNvSpPr>
          <p:nvPr/>
        </p:nvSpPr>
        <p:spPr bwMode="auto">
          <a:xfrm>
            <a:off x="2235200" y="287178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graphicFrame>
        <p:nvGraphicFramePr>
          <p:cNvPr id="11" name="표 10"/>
          <p:cNvGraphicFramePr>
            <a:graphicFrameLocks noGrp="1"/>
          </p:cNvGraphicFramePr>
          <p:nvPr>
            <p:extLst>
              <p:ext uri="{D42A27DB-BD31-4B8C-83A1-F6EECF244321}">
                <p14:modId xmlns:p14="http://schemas.microsoft.com/office/powerpoint/2010/main" val="2342482431"/>
              </p:ext>
            </p:extLst>
          </p:nvPr>
        </p:nvGraphicFramePr>
        <p:xfrm>
          <a:off x="1851847" y="2232660"/>
          <a:ext cx="5180330" cy="1674495"/>
        </p:xfrm>
        <a:graphic>
          <a:graphicData uri="http://schemas.openxmlformats.org/drawingml/2006/table">
            <a:tbl>
              <a:tblPr firstRow="1" firstCol="1" bandRow="1">
                <a:tableStyleId>{5C22544A-7EE6-4342-B048-85BDC9FD1C3A}</a:tableStyleId>
              </a:tblPr>
              <a:tblGrid>
                <a:gridCol w="1050290">
                  <a:extLst>
                    <a:ext uri="{9D8B030D-6E8A-4147-A177-3AD203B41FA5}">
                      <a16:colId xmlns:a16="http://schemas.microsoft.com/office/drawing/2014/main" val="20000"/>
                    </a:ext>
                  </a:extLst>
                </a:gridCol>
                <a:gridCol w="1032510">
                  <a:extLst>
                    <a:ext uri="{9D8B030D-6E8A-4147-A177-3AD203B41FA5}">
                      <a16:colId xmlns:a16="http://schemas.microsoft.com/office/drawing/2014/main" val="20001"/>
                    </a:ext>
                  </a:extLst>
                </a:gridCol>
                <a:gridCol w="1032510">
                  <a:extLst>
                    <a:ext uri="{9D8B030D-6E8A-4147-A177-3AD203B41FA5}">
                      <a16:colId xmlns:a16="http://schemas.microsoft.com/office/drawing/2014/main" val="20002"/>
                    </a:ext>
                  </a:extLst>
                </a:gridCol>
                <a:gridCol w="1032510">
                  <a:extLst>
                    <a:ext uri="{9D8B030D-6E8A-4147-A177-3AD203B41FA5}">
                      <a16:colId xmlns:a16="http://schemas.microsoft.com/office/drawing/2014/main" val="20003"/>
                    </a:ext>
                  </a:extLst>
                </a:gridCol>
                <a:gridCol w="1032510">
                  <a:extLst>
                    <a:ext uri="{9D8B030D-6E8A-4147-A177-3AD203B41FA5}">
                      <a16:colId xmlns:a16="http://schemas.microsoft.com/office/drawing/2014/main" val="20004"/>
                    </a:ext>
                  </a:extLst>
                </a:gridCol>
              </a:tblGrid>
              <a:tr h="270510">
                <a:tc>
                  <a:txBody>
                    <a:bodyPr/>
                    <a:lstStyle/>
                    <a:p>
                      <a:pPr algn="ctr" fontAlgn="base" latinLnBrk="0">
                        <a:lnSpc>
                          <a:spcPct val="150000"/>
                        </a:lnSpc>
                        <a:spcAft>
                          <a:spcPts val="0"/>
                        </a:spcAft>
                      </a:pPr>
                      <a:r>
                        <a:rPr lang="en-US" sz="1200" b="1" kern="0" spc="-10" dirty="0">
                          <a:effectLst/>
                        </a:rPr>
                        <a:t>   Pre</a:t>
                      </a:r>
                      <a:endParaRPr lang="ko-KR" sz="1000" b="1" kern="100" dirty="0">
                        <a:effectLst/>
                      </a:endParaRPr>
                    </a:p>
                    <a:p>
                      <a:pPr algn="just" fontAlgn="base" latinLnBrk="0">
                        <a:lnSpc>
                          <a:spcPct val="150000"/>
                        </a:lnSpc>
                        <a:spcAft>
                          <a:spcPts val="0"/>
                        </a:spcAft>
                      </a:pPr>
                      <a:r>
                        <a:rPr lang="en-US" sz="1200" b="1" kern="0" spc="-10" dirty="0" err="1">
                          <a:effectLst/>
                        </a:rPr>
                        <a:t>Obs</a:t>
                      </a:r>
                      <a:r>
                        <a:rPr lang="en-US" sz="1200" b="1" kern="0" spc="-10" dirty="0">
                          <a:effectLst/>
                        </a:rPr>
                        <a:t> </a:t>
                      </a:r>
                      <a:endParaRPr lang="ko-KR" sz="1000" b="1"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spc="-10" dirty="0">
                          <a:effectLst/>
                        </a:rPr>
                        <a:t>AN</a:t>
                      </a:r>
                      <a:endParaRPr lang="ko-KR" sz="1000" b="1"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spc="-10">
                          <a:effectLst/>
                        </a:rPr>
                        <a:t>NN</a:t>
                      </a:r>
                      <a:endParaRPr lang="ko-KR" sz="1000" b="1"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spc="-10">
                          <a:effectLst/>
                        </a:rPr>
                        <a:t>BN</a:t>
                      </a:r>
                      <a:endParaRPr lang="ko-KR" sz="1000" b="1"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spc="-10">
                          <a:effectLst/>
                        </a:rPr>
                        <a:t>Total</a:t>
                      </a:r>
                      <a:endParaRPr lang="ko-KR" sz="1000" b="1" kern="100">
                        <a:effectLst/>
                        <a:latin typeface="맑은 고딕"/>
                        <a:ea typeface="맑은 고딕"/>
                        <a:cs typeface="Times New Roman"/>
                      </a:endParaRPr>
                    </a:p>
                  </a:txBody>
                  <a:tcPr marL="64770" marR="64770" marT="17780" marB="17780" anchor="ctr"/>
                </a:tc>
                <a:extLst>
                  <a:ext uri="{0D108BD9-81ED-4DB2-BD59-A6C34878D82A}">
                    <a16:rowId xmlns:a16="http://schemas.microsoft.com/office/drawing/2014/main" val="10000"/>
                  </a:ext>
                </a:extLst>
              </a:tr>
              <a:tr h="163830">
                <a:tc>
                  <a:txBody>
                    <a:bodyPr/>
                    <a:lstStyle/>
                    <a:p>
                      <a:pPr algn="ctr" fontAlgn="base" latinLnBrk="0">
                        <a:lnSpc>
                          <a:spcPct val="150000"/>
                        </a:lnSpc>
                        <a:spcAft>
                          <a:spcPts val="0"/>
                        </a:spcAft>
                      </a:pPr>
                      <a:r>
                        <a:rPr lang="en-US" sz="1200" b="1" kern="0">
                          <a:effectLst/>
                        </a:rPr>
                        <a:t>AN</a:t>
                      </a:r>
                      <a:endParaRPr lang="ko-KR" sz="1000" b="1"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dirty="0">
                          <a:solidFill>
                            <a:srgbClr val="FF0000"/>
                          </a:solidFill>
                          <a:effectLst/>
                        </a:rPr>
                        <a:t>A</a:t>
                      </a:r>
                      <a:endParaRPr lang="ko-KR" sz="1000" b="1" kern="100" dirty="0">
                        <a:solidFill>
                          <a:srgbClr val="FF0000"/>
                        </a:solidFill>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dirty="0">
                          <a:effectLst/>
                        </a:rPr>
                        <a:t>B</a:t>
                      </a:r>
                      <a:endParaRPr lang="ko-KR" sz="1000" b="1"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a:effectLst/>
                        </a:rPr>
                        <a:t>C</a:t>
                      </a:r>
                      <a:endParaRPr lang="ko-KR" sz="1000" b="1"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a:effectLst/>
                        </a:rPr>
                        <a:t>D</a:t>
                      </a:r>
                      <a:endParaRPr lang="ko-KR" sz="1000" b="1" kern="100">
                        <a:effectLst/>
                        <a:latin typeface="맑은 고딕"/>
                        <a:ea typeface="맑은 고딕"/>
                        <a:cs typeface="Times New Roman"/>
                      </a:endParaRPr>
                    </a:p>
                  </a:txBody>
                  <a:tcPr marL="64770" marR="64770" marT="17780" marB="17780" anchor="ctr"/>
                </a:tc>
                <a:extLst>
                  <a:ext uri="{0D108BD9-81ED-4DB2-BD59-A6C34878D82A}">
                    <a16:rowId xmlns:a16="http://schemas.microsoft.com/office/drawing/2014/main" val="10001"/>
                  </a:ext>
                </a:extLst>
              </a:tr>
              <a:tr h="162560">
                <a:tc>
                  <a:txBody>
                    <a:bodyPr/>
                    <a:lstStyle/>
                    <a:p>
                      <a:pPr algn="ctr" fontAlgn="base" latinLnBrk="0">
                        <a:lnSpc>
                          <a:spcPct val="150000"/>
                        </a:lnSpc>
                        <a:spcAft>
                          <a:spcPts val="0"/>
                        </a:spcAft>
                      </a:pPr>
                      <a:r>
                        <a:rPr lang="en-US" sz="1200" b="1" kern="0">
                          <a:effectLst/>
                        </a:rPr>
                        <a:t>NN</a:t>
                      </a:r>
                      <a:endParaRPr lang="ko-KR" sz="1000" b="1"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dirty="0">
                          <a:effectLst/>
                        </a:rPr>
                        <a:t>E</a:t>
                      </a:r>
                      <a:endParaRPr lang="ko-KR" sz="1000" b="1"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dirty="0">
                          <a:solidFill>
                            <a:srgbClr val="FF0000"/>
                          </a:solidFill>
                          <a:effectLst/>
                        </a:rPr>
                        <a:t>F</a:t>
                      </a:r>
                      <a:endParaRPr lang="ko-KR" sz="1000" b="1" kern="100" dirty="0">
                        <a:solidFill>
                          <a:srgbClr val="FF0000"/>
                        </a:solidFill>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dirty="0">
                          <a:effectLst/>
                        </a:rPr>
                        <a:t>G</a:t>
                      </a:r>
                      <a:endParaRPr lang="ko-KR" sz="1000" b="1"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a:effectLst/>
                        </a:rPr>
                        <a:t>H</a:t>
                      </a:r>
                      <a:endParaRPr lang="ko-KR" sz="1000" b="1" kern="100">
                        <a:effectLst/>
                        <a:latin typeface="맑은 고딕"/>
                        <a:ea typeface="맑은 고딕"/>
                        <a:cs typeface="Times New Roman"/>
                      </a:endParaRPr>
                    </a:p>
                  </a:txBody>
                  <a:tcPr marL="64770" marR="64770" marT="17780" marB="17780" anchor="ctr"/>
                </a:tc>
                <a:extLst>
                  <a:ext uri="{0D108BD9-81ED-4DB2-BD59-A6C34878D82A}">
                    <a16:rowId xmlns:a16="http://schemas.microsoft.com/office/drawing/2014/main" val="10002"/>
                  </a:ext>
                </a:extLst>
              </a:tr>
              <a:tr h="162560">
                <a:tc>
                  <a:txBody>
                    <a:bodyPr/>
                    <a:lstStyle/>
                    <a:p>
                      <a:pPr algn="ctr" fontAlgn="base" latinLnBrk="0">
                        <a:lnSpc>
                          <a:spcPct val="150000"/>
                        </a:lnSpc>
                        <a:spcAft>
                          <a:spcPts val="0"/>
                        </a:spcAft>
                      </a:pPr>
                      <a:r>
                        <a:rPr lang="en-US" sz="1200" b="1" kern="0">
                          <a:effectLst/>
                        </a:rPr>
                        <a:t>BN</a:t>
                      </a:r>
                      <a:endParaRPr lang="ko-KR" sz="1000" b="1"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a:effectLst/>
                        </a:rPr>
                        <a:t>I</a:t>
                      </a:r>
                      <a:endParaRPr lang="ko-KR" sz="1000" b="1"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dirty="0">
                          <a:effectLst/>
                        </a:rPr>
                        <a:t>J</a:t>
                      </a:r>
                      <a:endParaRPr lang="ko-KR" sz="1000" b="1"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dirty="0">
                          <a:solidFill>
                            <a:srgbClr val="FF0000"/>
                          </a:solidFill>
                          <a:effectLst/>
                        </a:rPr>
                        <a:t>K</a:t>
                      </a:r>
                      <a:endParaRPr lang="ko-KR" sz="1000" b="1" kern="100" dirty="0">
                        <a:solidFill>
                          <a:srgbClr val="FF0000"/>
                        </a:solidFill>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a:effectLst/>
                        </a:rPr>
                        <a:t>L</a:t>
                      </a:r>
                      <a:endParaRPr lang="ko-KR" sz="1000" b="1" kern="100">
                        <a:effectLst/>
                        <a:latin typeface="맑은 고딕"/>
                        <a:ea typeface="맑은 고딕"/>
                        <a:cs typeface="Times New Roman"/>
                      </a:endParaRPr>
                    </a:p>
                  </a:txBody>
                  <a:tcPr marL="64770" marR="64770" marT="17780" marB="17780" anchor="ctr"/>
                </a:tc>
                <a:extLst>
                  <a:ext uri="{0D108BD9-81ED-4DB2-BD59-A6C34878D82A}">
                    <a16:rowId xmlns:a16="http://schemas.microsoft.com/office/drawing/2014/main" val="10003"/>
                  </a:ext>
                </a:extLst>
              </a:tr>
              <a:tr h="162560">
                <a:tc>
                  <a:txBody>
                    <a:bodyPr/>
                    <a:lstStyle/>
                    <a:p>
                      <a:pPr algn="ctr" fontAlgn="base" latinLnBrk="0">
                        <a:lnSpc>
                          <a:spcPct val="150000"/>
                        </a:lnSpc>
                        <a:spcAft>
                          <a:spcPts val="0"/>
                        </a:spcAft>
                      </a:pPr>
                      <a:r>
                        <a:rPr lang="en-US" sz="1200" b="1" kern="0">
                          <a:effectLst/>
                        </a:rPr>
                        <a:t>Total</a:t>
                      </a:r>
                      <a:endParaRPr lang="ko-KR" sz="1000" b="1"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a:effectLst/>
                        </a:rPr>
                        <a:t>M</a:t>
                      </a:r>
                      <a:endParaRPr lang="ko-KR" sz="1000" b="1"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a:effectLst/>
                        </a:rPr>
                        <a:t>N</a:t>
                      </a:r>
                      <a:endParaRPr lang="ko-KR" sz="1000" b="1"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dirty="0">
                          <a:effectLst/>
                        </a:rPr>
                        <a:t>O</a:t>
                      </a:r>
                      <a:endParaRPr lang="ko-KR" sz="1000" b="1"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b="1" kern="0" dirty="0">
                          <a:solidFill>
                            <a:srgbClr val="FF0000"/>
                          </a:solidFill>
                          <a:effectLst/>
                        </a:rPr>
                        <a:t>P</a:t>
                      </a:r>
                      <a:endParaRPr lang="ko-KR" sz="1000" b="1" kern="100" dirty="0">
                        <a:solidFill>
                          <a:srgbClr val="FF0000"/>
                        </a:solidFill>
                        <a:effectLst/>
                        <a:latin typeface="맑은 고딕"/>
                        <a:ea typeface="맑은 고딕"/>
                        <a:cs typeface="Times New Roman"/>
                      </a:endParaRPr>
                    </a:p>
                  </a:txBody>
                  <a:tcPr marL="64770" marR="64770" marT="17780" marB="17780" anchor="ct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12" name="직사각형 11"/>
              <p:cNvSpPr/>
              <p:nvPr/>
            </p:nvSpPr>
            <p:spPr>
              <a:xfrm>
                <a:off x="1795183" y="4375890"/>
                <a:ext cx="4953000" cy="1387303"/>
              </a:xfrm>
              <a:prstGeom prst="rect">
                <a:avLst/>
              </a:prstGeom>
            </p:spPr>
            <p:txBody>
              <a:bodyPr>
                <a:spAutoFit/>
              </a:bodyPr>
              <a:lstStyle/>
              <a:p>
                <a:pPr fontAlgn="base"/>
                <a14:m>
                  <m:oMath xmlns:m="http://schemas.openxmlformats.org/officeDocument/2006/math">
                    <m:r>
                      <a:rPr lang="en-US" altLang="ko-KR" i="1">
                        <a:latin typeface="Cambria Math"/>
                      </a:rPr>
                      <m:t>𝐻𝑖𝑡</m:t>
                    </m:r>
                    <m:r>
                      <a:rPr lang="en-US" altLang="ko-KR" i="1">
                        <a:latin typeface="Cambria Math"/>
                      </a:rPr>
                      <m:t> </m:t>
                    </m:r>
                    <m:r>
                      <a:rPr lang="en-US" altLang="ko-KR" i="1">
                        <a:latin typeface="Cambria Math"/>
                      </a:rPr>
                      <m:t>𝑅𝑎𝑡𝑒</m:t>
                    </m:r>
                    <m:r>
                      <a:rPr lang="en-US" altLang="ko-KR" i="1">
                        <a:latin typeface="Cambria Math"/>
                      </a:rPr>
                      <m:t>=</m:t>
                    </m:r>
                    <m:f>
                      <m:fPr>
                        <m:ctrlPr>
                          <a:rPr lang="ko-KR" altLang="ko-KR" i="1">
                            <a:latin typeface="Cambria Math" panose="02040503050406030204" pitchFamily="18" charset="0"/>
                          </a:rPr>
                        </m:ctrlPr>
                      </m:fPr>
                      <m:num>
                        <m:r>
                          <a:rPr lang="en-US" altLang="ko-KR" i="1">
                            <a:latin typeface="Cambria Math"/>
                          </a:rPr>
                          <m:t>𝐴</m:t>
                        </m:r>
                        <m:r>
                          <a:rPr lang="en-US" altLang="ko-KR" i="1">
                            <a:latin typeface="Cambria Math"/>
                          </a:rPr>
                          <m:t>+</m:t>
                        </m:r>
                        <m:r>
                          <a:rPr lang="en-US" altLang="ko-KR" i="1">
                            <a:latin typeface="Cambria Math"/>
                          </a:rPr>
                          <m:t>𝐹</m:t>
                        </m:r>
                        <m:r>
                          <a:rPr lang="en-US" altLang="ko-KR" i="1">
                            <a:latin typeface="Cambria Math"/>
                          </a:rPr>
                          <m:t>+</m:t>
                        </m:r>
                        <m:r>
                          <a:rPr lang="en-US" altLang="ko-KR" i="1">
                            <a:latin typeface="Cambria Math"/>
                          </a:rPr>
                          <m:t>𝐾</m:t>
                        </m:r>
                      </m:num>
                      <m:den>
                        <m:r>
                          <a:rPr lang="en-US" altLang="ko-KR" i="1">
                            <a:latin typeface="Cambria Math"/>
                          </a:rPr>
                          <m:t>𝑃</m:t>
                        </m:r>
                      </m:den>
                    </m:f>
                  </m:oMath>
                </a14:m>
                <a:r>
                  <a:rPr lang="en-US" altLang="ko-KR" dirty="0"/>
                  <a:t>				</a:t>
                </a:r>
                <a:endParaRPr lang="ko-KR" altLang="ko-KR" dirty="0"/>
              </a:p>
              <a:p>
                <a:pPr fontAlgn="base"/>
                <a14:m>
                  <m:oMath xmlns:m="http://schemas.openxmlformats.org/officeDocument/2006/math">
                    <m:r>
                      <a:rPr lang="en-US" altLang="ko-KR" i="1">
                        <a:latin typeface="Cambria Math"/>
                      </a:rPr>
                      <m:t>𝐹𝑎𝑙𝑠𝑒</m:t>
                    </m:r>
                    <m:r>
                      <a:rPr lang="en-US" altLang="ko-KR" i="1">
                        <a:latin typeface="Cambria Math"/>
                      </a:rPr>
                      <m:t> </m:t>
                    </m:r>
                    <m:r>
                      <a:rPr lang="en-US" altLang="ko-KR" i="1">
                        <a:latin typeface="Cambria Math"/>
                      </a:rPr>
                      <m:t>𝐴𝑙𝑎𝑟𝑚</m:t>
                    </m:r>
                    <m:r>
                      <a:rPr lang="en-US" altLang="ko-KR" i="1">
                        <a:latin typeface="Cambria Math"/>
                      </a:rPr>
                      <m:t> </m:t>
                    </m:r>
                    <m:r>
                      <a:rPr lang="en-US" altLang="ko-KR" i="1">
                        <a:latin typeface="Cambria Math"/>
                      </a:rPr>
                      <m:t>𝑅𝑎𝑡𝑒</m:t>
                    </m:r>
                    <m:r>
                      <a:rPr lang="en-US" altLang="ko-KR" i="1">
                        <a:latin typeface="Cambria Math"/>
                      </a:rPr>
                      <m:t>=</m:t>
                    </m:r>
                    <m:f>
                      <m:fPr>
                        <m:ctrlPr>
                          <a:rPr lang="ko-KR" altLang="ko-KR" i="1">
                            <a:latin typeface="Cambria Math" panose="02040503050406030204" pitchFamily="18" charset="0"/>
                          </a:rPr>
                        </m:ctrlPr>
                      </m:fPr>
                      <m:num>
                        <m:d>
                          <m:dPr>
                            <m:ctrlPr>
                              <a:rPr lang="ko-KR" altLang="ko-KR" i="1">
                                <a:latin typeface="Cambria Math" panose="02040503050406030204" pitchFamily="18" charset="0"/>
                              </a:rPr>
                            </m:ctrlPr>
                          </m:dPr>
                          <m:e>
                            <m:r>
                              <a:rPr lang="en-US" altLang="ko-KR" i="1">
                                <a:latin typeface="Cambria Math"/>
                              </a:rPr>
                              <m:t>𝐸</m:t>
                            </m:r>
                            <m:r>
                              <a:rPr lang="en-US" altLang="ko-KR" i="1">
                                <a:latin typeface="Cambria Math"/>
                              </a:rPr>
                              <m:t>+</m:t>
                            </m:r>
                            <m:r>
                              <a:rPr lang="en-US" altLang="ko-KR" i="1">
                                <a:latin typeface="Cambria Math"/>
                              </a:rPr>
                              <m:t>𝐼</m:t>
                            </m:r>
                          </m:e>
                        </m:d>
                        <m:r>
                          <a:rPr lang="en-US" altLang="ko-KR" i="1">
                            <a:latin typeface="Cambria Math"/>
                          </a:rPr>
                          <m:t>+</m:t>
                        </m:r>
                        <m:d>
                          <m:dPr>
                            <m:ctrlPr>
                              <a:rPr lang="ko-KR" altLang="ko-KR" i="1">
                                <a:latin typeface="Cambria Math" panose="02040503050406030204" pitchFamily="18" charset="0"/>
                              </a:rPr>
                            </m:ctrlPr>
                          </m:dPr>
                          <m:e>
                            <m:r>
                              <a:rPr lang="en-US" altLang="ko-KR" i="1">
                                <a:latin typeface="Cambria Math"/>
                              </a:rPr>
                              <m:t>𝐵</m:t>
                            </m:r>
                            <m:r>
                              <a:rPr lang="en-US" altLang="ko-KR" i="1">
                                <a:latin typeface="Cambria Math"/>
                              </a:rPr>
                              <m:t>+</m:t>
                            </m:r>
                            <m:r>
                              <a:rPr lang="en-US" altLang="ko-KR" i="1">
                                <a:latin typeface="Cambria Math"/>
                              </a:rPr>
                              <m:t>𝐽</m:t>
                            </m:r>
                          </m:e>
                        </m:d>
                        <m:r>
                          <a:rPr lang="en-US" altLang="ko-KR" i="1">
                            <a:latin typeface="Cambria Math"/>
                          </a:rPr>
                          <m:t>+(</m:t>
                        </m:r>
                        <m:r>
                          <a:rPr lang="en-US" altLang="ko-KR" i="1">
                            <a:latin typeface="Cambria Math"/>
                          </a:rPr>
                          <m:t>𝐶</m:t>
                        </m:r>
                        <m:r>
                          <a:rPr lang="en-US" altLang="ko-KR" i="1">
                            <a:latin typeface="Cambria Math"/>
                          </a:rPr>
                          <m:t>+</m:t>
                        </m:r>
                        <m:r>
                          <a:rPr lang="en-US" altLang="ko-KR" i="1">
                            <a:latin typeface="Cambria Math"/>
                          </a:rPr>
                          <m:t>𝐺</m:t>
                        </m:r>
                        <m:r>
                          <a:rPr lang="en-US" altLang="ko-KR" i="1">
                            <a:latin typeface="Cambria Math"/>
                          </a:rPr>
                          <m:t>)</m:t>
                        </m:r>
                      </m:num>
                      <m:den>
                        <m:d>
                          <m:dPr>
                            <m:ctrlPr>
                              <a:rPr lang="ko-KR" altLang="ko-KR" i="1">
                                <a:latin typeface="Cambria Math" panose="02040503050406030204" pitchFamily="18" charset="0"/>
                              </a:rPr>
                            </m:ctrlPr>
                          </m:dPr>
                          <m:e>
                            <m:r>
                              <a:rPr lang="en-US" altLang="ko-KR" i="1">
                                <a:latin typeface="Cambria Math"/>
                              </a:rPr>
                              <m:t>𝑃</m:t>
                            </m:r>
                            <m:r>
                              <a:rPr lang="en-US" altLang="ko-KR" i="1">
                                <a:latin typeface="Cambria Math"/>
                              </a:rPr>
                              <m:t>−</m:t>
                            </m:r>
                            <m:r>
                              <a:rPr lang="en-US" altLang="ko-KR" i="1">
                                <a:latin typeface="Cambria Math"/>
                              </a:rPr>
                              <m:t>𝐷</m:t>
                            </m:r>
                          </m:e>
                        </m:d>
                        <m:r>
                          <a:rPr lang="en-US" altLang="ko-KR" i="1">
                            <a:latin typeface="Cambria Math"/>
                          </a:rPr>
                          <m:t>+</m:t>
                        </m:r>
                        <m:d>
                          <m:dPr>
                            <m:ctrlPr>
                              <a:rPr lang="ko-KR" altLang="ko-KR" i="1">
                                <a:latin typeface="Cambria Math" panose="02040503050406030204" pitchFamily="18" charset="0"/>
                              </a:rPr>
                            </m:ctrlPr>
                          </m:dPr>
                          <m:e>
                            <m:r>
                              <a:rPr lang="en-US" altLang="ko-KR" i="1">
                                <a:latin typeface="Cambria Math"/>
                              </a:rPr>
                              <m:t>𝑃</m:t>
                            </m:r>
                            <m:r>
                              <a:rPr lang="en-US" altLang="ko-KR" i="1">
                                <a:latin typeface="Cambria Math"/>
                              </a:rPr>
                              <m:t>−</m:t>
                            </m:r>
                            <m:r>
                              <a:rPr lang="en-US" altLang="ko-KR" i="1">
                                <a:latin typeface="Cambria Math"/>
                              </a:rPr>
                              <m:t>𝐻</m:t>
                            </m:r>
                          </m:e>
                        </m:d>
                        <m:r>
                          <a:rPr lang="en-US" altLang="ko-KR" i="1">
                            <a:latin typeface="Cambria Math"/>
                          </a:rPr>
                          <m:t>+(</m:t>
                        </m:r>
                        <m:r>
                          <a:rPr lang="en-US" altLang="ko-KR" i="1">
                            <a:latin typeface="Cambria Math"/>
                          </a:rPr>
                          <m:t>𝑃</m:t>
                        </m:r>
                        <m:r>
                          <a:rPr lang="en-US" altLang="ko-KR" i="1">
                            <a:latin typeface="Cambria Math"/>
                          </a:rPr>
                          <m:t>−</m:t>
                        </m:r>
                        <m:r>
                          <a:rPr lang="en-US" altLang="ko-KR" i="1">
                            <a:latin typeface="Cambria Math"/>
                          </a:rPr>
                          <m:t>𝐿</m:t>
                        </m:r>
                        <m:r>
                          <a:rPr lang="en-US" altLang="ko-KR" i="1">
                            <a:latin typeface="Cambria Math"/>
                          </a:rPr>
                          <m:t>)</m:t>
                        </m:r>
                      </m:den>
                    </m:f>
                  </m:oMath>
                </a14:m>
                <a:r>
                  <a:rPr lang="en-US" altLang="ko-KR" dirty="0"/>
                  <a:t>	</a:t>
                </a:r>
                <a:endParaRPr lang="ko-KR" altLang="ko-KR" dirty="0"/>
              </a:p>
              <a:p>
                <a:pPr fontAlgn="base"/>
                <a14:m>
                  <m:oMath xmlns:m="http://schemas.openxmlformats.org/officeDocument/2006/math">
                    <m:r>
                      <a:rPr lang="en-US" altLang="ko-KR" i="1">
                        <a:latin typeface="Cambria Math"/>
                      </a:rPr>
                      <m:t>𝐻𝑒𝑖𝑑𝑘𝑒</m:t>
                    </m:r>
                    <m:r>
                      <a:rPr lang="en-US" altLang="ko-KR" i="1">
                        <a:latin typeface="Cambria Math"/>
                      </a:rPr>
                      <m:t> </m:t>
                    </m:r>
                    <m:r>
                      <a:rPr lang="en-US" altLang="ko-KR" i="1">
                        <a:latin typeface="Cambria Math"/>
                      </a:rPr>
                      <m:t>𝑆𝑘𝑖𝑙𝑙</m:t>
                    </m:r>
                    <m:r>
                      <a:rPr lang="en-US" altLang="ko-KR" i="1">
                        <a:latin typeface="Cambria Math"/>
                      </a:rPr>
                      <m:t> </m:t>
                    </m:r>
                    <m:r>
                      <a:rPr lang="en-US" altLang="ko-KR" i="1">
                        <a:latin typeface="Cambria Math"/>
                      </a:rPr>
                      <m:t>𝑆𝑐𝑜𝑟𝑒</m:t>
                    </m:r>
                    <m:r>
                      <a:rPr lang="en-US" altLang="ko-KR" i="1">
                        <a:latin typeface="Cambria Math"/>
                      </a:rPr>
                      <m:t>=</m:t>
                    </m:r>
                    <m:f>
                      <m:fPr>
                        <m:ctrlPr>
                          <a:rPr lang="ko-KR" altLang="ko-KR" i="1">
                            <a:latin typeface="Cambria Math" panose="02040503050406030204" pitchFamily="18" charset="0"/>
                          </a:rPr>
                        </m:ctrlPr>
                      </m:fPr>
                      <m:num>
                        <m:d>
                          <m:dPr>
                            <m:ctrlPr>
                              <a:rPr lang="ko-KR" altLang="ko-KR" i="1">
                                <a:latin typeface="Cambria Math" panose="02040503050406030204" pitchFamily="18" charset="0"/>
                              </a:rPr>
                            </m:ctrlPr>
                          </m:dPr>
                          <m:e>
                            <m:r>
                              <a:rPr lang="en-US" altLang="ko-KR" i="1">
                                <a:latin typeface="Cambria Math"/>
                              </a:rPr>
                              <m:t>𝐴</m:t>
                            </m:r>
                            <m:r>
                              <a:rPr lang="en-US" altLang="ko-KR" i="1">
                                <a:latin typeface="Cambria Math"/>
                              </a:rPr>
                              <m:t>+</m:t>
                            </m:r>
                            <m:r>
                              <a:rPr lang="en-US" altLang="ko-KR" i="1">
                                <a:latin typeface="Cambria Math"/>
                              </a:rPr>
                              <m:t>𝐹</m:t>
                            </m:r>
                            <m:r>
                              <a:rPr lang="en-US" altLang="ko-KR" i="1">
                                <a:latin typeface="Cambria Math"/>
                              </a:rPr>
                              <m:t>+</m:t>
                            </m:r>
                            <m:r>
                              <a:rPr lang="en-US" altLang="ko-KR" i="1">
                                <a:latin typeface="Cambria Math"/>
                              </a:rPr>
                              <m:t>𝐾</m:t>
                            </m:r>
                          </m:e>
                        </m:d>
                        <m:r>
                          <a:rPr lang="en-US" altLang="ko-KR" i="1">
                            <a:latin typeface="Cambria Math"/>
                          </a:rPr>
                          <m:t>−</m:t>
                        </m:r>
                        <m:r>
                          <a:rPr lang="en-US" altLang="ko-KR" i="1">
                            <a:latin typeface="Cambria Math"/>
                          </a:rPr>
                          <m:t>𝐶𝑙𝑖𝑚𝑎𝑡𝑜𝑙𝑜𝑔𝑦</m:t>
                        </m:r>
                      </m:num>
                      <m:den>
                        <m:r>
                          <a:rPr lang="en-US" altLang="ko-KR" i="1">
                            <a:latin typeface="Cambria Math"/>
                          </a:rPr>
                          <m:t>𝑃</m:t>
                        </m:r>
                        <m:r>
                          <a:rPr lang="en-US" altLang="ko-KR" i="1">
                            <a:latin typeface="Cambria Math"/>
                          </a:rPr>
                          <m:t>−</m:t>
                        </m:r>
                        <m:r>
                          <a:rPr lang="en-US" altLang="ko-KR" i="1">
                            <a:latin typeface="Cambria Math"/>
                          </a:rPr>
                          <m:t>𝐶𝑙𝑖𝑚𝑎𝑡𝑜𝑙𝑜𝑔𝑦</m:t>
                        </m:r>
                      </m:den>
                    </m:f>
                  </m:oMath>
                </a14:m>
                <a:r>
                  <a:rPr lang="en-US" altLang="ko-KR" dirty="0"/>
                  <a:t>	</a:t>
                </a:r>
                <a:endParaRPr lang="ko-KR" altLang="ko-KR" dirty="0"/>
              </a:p>
            </p:txBody>
          </p:sp>
        </mc:Choice>
        <mc:Fallback xmlns="">
          <p:sp>
            <p:nvSpPr>
              <p:cNvPr id="12" name="직사각형 11"/>
              <p:cNvSpPr>
                <a:spLocks noRot="1" noChangeAspect="1" noMove="1" noResize="1" noEditPoints="1" noAdjustHandles="1" noChangeArrowheads="1" noChangeShapeType="1" noTextEdit="1"/>
              </p:cNvSpPr>
              <p:nvPr/>
            </p:nvSpPr>
            <p:spPr>
              <a:xfrm>
                <a:off x="1795183" y="4375890"/>
                <a:ext cx="4953000" cy="1387303"/>
              </a:xfrm>
              <a:prstGeom prst="rect">
                <a:avLst/>
              </a:prstGeom>
              <a:blipFill rotWithShape="1">
                <a:blip r:embed="rId2"/>
                <a:stretch>
                  <a:fillRect b="-220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73178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870" y="221515"/>
            <a:ext cx="8603000" cy="457369"/>
          </a:xfrm>
          <a:prstGeom prst="rect">
            <a:avLst/>
          </a:prstGeom>
          <a:noFill/>
        </p:spPr>
        <p:txBody>
          <a:bodyPr wrap="square" rtlCol="0">
            <a:spAutoFit/>
          </a:bodyPr>
          <a:lstStyle/>
          <a:p>
            <a:pPr marL="803910" indent="-803910" algn="just" fontAlgn="base" latinLnBrk="0">
              <a:lnSpc>
                <a:spcPct val="150000"/>
              </a:lnSpc>
              <a:spcAft>
                <a:spcPts val="1000"/>
              </a:spcAft>
            </a:pPr>
            <a:r>
              <a:rPr lang="en-US" altLang="ko-KR" sz="1800" b="1" i="1" kern="0" dirty="0">
                <a:effectLst/>
                <a:latin typeface="Times New Roman" panose="02020603050405020304" pitchFamily="18" charset="0"/>
                <a:ea typeface="휴먼명조"/>
                <a:cs typeface="Times New Roman" panose="02020603050405020304" pitchFamily="18" charset="0"/>
              </a:rPr>
              <a:t>(3) Evaluation of categorical forecasts</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2" name="직사각형 1"/>
          <p:cNvSpPr/>
          <p:nvPr/>
        </p:nvSpPr>
        <p:spPr>
          <a:xfrm>
            <a:off x="1403839" y="1104320"/>
            <a:ext cx="6987126" cy="830997"/>
          </a:xfrm>
          <a:prstGeom prst="rect">
            <a:avLst/>
          </a:prstGeom>
        </p:spPr>
        <p:txBody>
          <a:bodyPr wrap="square">
            <a:spAutoFit/>
          </a:bodyPr>
          <a:lstStyle/>
          <a:p>
            <a:pPr fontAlgn="base"/>
            <a:r>
              <a:rPr lang="en-US" altLang="ko-KR" sz="1600" dirty="0">
                <a:latin typeface="Arial Unicode MS" pitchFamily="50" charset="-127"/>
                <a:ea typeface="Arial Unicode MS" pitchFamily="50" charset="-127"/>
                <a:cs typeface="Arial Unicode MS" pitchFamily="50" charset="-127"/>
              </a:rPr>
              <a:t>Table 5. Verification of seasonal WNP TC predictions in summer (JJA) and fall (SON) from 2014</a:t>
            </a:r>
            <a:r>
              <a:rPr lang="ko-KR" altLang="ko-KR" sz="1600" dirty="0">
                <a:latin typeface="Arial Unicode MS" pitchFamily="50" charset="-127"/>
                <a:ea typeface="Arial Unicode MS" pitchFamily="50" charset="-127"/>
                <a:cs typeface="Arial Unicode MS" pitchFamily="50" charset="-127"/>
              </a:rPr>
              <a:t>∼</a:t>
            </a:r>
            <a:r>
              <a:rPr lang="en-US" altLang="ko-KR" sz="1600" dirty="0">
                <a:latin typeface="Arial Unicode MS" pitchFamily="50" charset="-127"/>
                <a:ea typeface="Arial Unicode MS" pitchFamily="50" charset="-127"/>
                <a:cs typeface="Arial Unicode MS" pitchFamily="50" charset="-127"/>
              </a:rPr>
              <a:t>2020 using various skill score methods. The bold numbers indicate the best of all results for the year.</a:t>
            </a:r>
            <a:endParaRPr lang="ko-KR" altLang="ko-KR" sz="1600" dirty="0">
              <a:latin typeface="Arial Unicode MS" pitchFamily="50" charset="-127"/>
              <a:ea typeface="Arial Unicode MS" pitchFamily="50" charset="-127"/>
              <a:cs typeface="Arial Unicode MS" pitchFamily="50" charset="-127"/>
            </a:endParaRPr>
          </a:p>
        </p:txBody>
      </p:sp>
      <p:sp>
        <p:nvSpPr>
          <p:cNvPr id="6" name="Rectangle 1"/>
          <p:cNvSpPr>
            <a:spLocks noChangeArrowheads="1"/>
          </p:cNvSpPr>
          <p:nvPr/>
        </p:nvSpPr>
        <p:spPr bwMode="auto">
          <a:xfrm>
            <a:off x="2363788" y="34417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8" name="Rectangle 2"/>
          <p:cNvSpPr>
            <a:spLocks noChangeArrowheads="1"/>
          </p:cNvSpPr>
          <p:nvPr/>
        </p:nvSpPr>
        <p:spPr bwMode="auto">
          <a:xfrm>
            <a:off x="2363788" y="34417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9" name="표 8"/>
          <p:cNvGraphicFramePr>
            <a:graphicFrameLocks noGrp="1"/>
          </p:cNvGraphicFramePr>
          <p:nvPr>
            <p:extLst>
              <p:ext uri="{D42A27DB-BD31-4B8C-83A1-F6EECF244321}">
                <p14:modId xmlns:p14="http://schemas.microsoft.com/office/powerpoint/2010/main" val="3872409431"/>
              </p:ext>
            </p:extLst>
          </p:nvPr>
        </p:nvGraphicFramePr>
        <p:xfrm>
          <a:off x="1882458" y="2025305"/>
          <a:ext cx="5656860" cy="2234565"/>
        </p:xfrm>
        <a:graphic>
          <a:graphicData uri="http://schemas.openxmlformats.org/drawingml/2006/table">
            <a:tbl>
              <a:tblPr firstRow="1" firstCol="1" bandRow="1">
                <a:tableStyleId>{5C22544A-7EE6-4342-B048-85BDC9FD1C3A}</a:tableStyleId>
              </a:tblPr>
              <a:tblGrid>
                <a:gridCol w="685165">
                  <a:extLst>
                    <a:ext uri="{9D8B030D-6E8A-4147-A177-3AD203B41FA5}">
                      <a16:colId xmlns:a16="http://schemas.microsoft.com/office/drawing/2014/main" val="20000"/>
                    </a:ext>
                  </a:extLst>
                </a:gridCol>
                <a:gridCol w="810260">
                  <a:extLst>
                    <a:ext uri="{9D8B030D-6E8A-4147-A177-3AD203B41FA5}">
                      <a16:colId xmlns:a16="http://schemas.microsoft.com/office/drawing/2014/main" val="20001"/>
                    </a:ext>
                  </a:extLst>
                </a:gridCol>
                <a:gridCol w="912458">
                  <a:extLst>
                    <a:ext uri="{9D8B030D-6E8A-4147-A177-3AD203B41FA5}">
                      <a16:colId xmlns:a16="http://schemas.microsoft.com/office/drawing/2014/main" val="20002"/>
                    </a:ext>
                  </a:extLst>
                </a:gridCol>
                <a:gridCol w="967142">
                  <a:extLst>
                    <a:ext uri="{9D8B030D-6E8A-4147-A177-3AD203B41FA5}">
                      <a16:colId xmlns:a16="http://schemas.microsoft.com/office/drawing/2014/main" val="20003"/>
                    </a:ext>
                  </a:extLst>
                </a:gridCol>
                <a:gridCol w="1232964">
                  <a:extLst>
                    <a:ext uri="{9D8B030D-6E8A-4147-A177-3AD203B41FA5}">
                      <a16:colId xmlns:a16="http://schemas.microsoft.com/office/drawing/2014/main" val="20004"/>
                    </a:ext>
                  </a:extLst>
                </a:gridCol>
                <a:gridCol w="1048871">
                  <a:extLst>
                    <a:ext uri="{9D8B030D-6E8A-4147-A177-3AD203B41FA5}">
                      <a16:colId xmlns:a16="http://schemas.microsoft.com/office/drawing/2014/main" val="20005"/>
                    </a:ext>
                  </a:extLst>
                </a:gridCol>
              </a:tblGrid>
              <a:tr h="0">
                <a:tc>
                  <a:txBody>
                    <a:bodyPr/>
                    <a:lstStyle/>
                    <a:p>
                      <a:pPr algn="ctr" fontAlgn="base" latinLnBrk="0">
                        <a:lnSpc>
                          <a:spcPct val="150000"/>
                        </a:lnSpc>
                        <a:spcAft>
                          <a:spcPts val="0"/>
                        </a:spcAft>
                      </a:pPr>
                      <a:r>
                        <a:rPr lang="en-US" sz="1200" kern="0" dirty="0">
                          <a:effectLst/>
                        </a:rPr>
                        <a:t>Season</a:t>
                      </a:r>
                      <a:endParaRPr lang="ko-KR" sz="1200" kern="100" dirty="0">
                        <a:effectLst/>
                        <a:latin typeface="맑은 고딕"/>
                        <a:ea typeface="맑은 고딕"/>
                        <a:cs typeface="Times New Roman"/>
                      </a:endParaRPr>
                    </a:p>
                  </a:txBody>
                  <a:tcPr marL="9525" marR="9525" marT="9525" marB="9525" anchor="ctr"/>
                </a:tc>
                <a:tc>
                  <a:txBody>
                    <a:bodyPr/>
                    <a:lstStyle/>
                    <a:p>
                      <a:pPr algn="ctr" fontAlgn="base" latinLnBrk="0">
                        <a:lnSpc>
                          <a:spcPct val="150000"/>
                        </a:lnSpc>
                        <a:spcAft>
                          <a:spcPts val="0"/>
                        </a:spcAft>
                      </a:pPr>
                      <a:r>
                        <a:rPr lang="en-US" sz="1200" kern="0" dirty="0">
                          <a:effectLst/>
                        </a:rPr>
                        <a:t>Methods</a:t>
                      </a:r>
                      <a:endParaRPr lang="ko-KR" sz="1200"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dirty="0">
                          <a:effectLst/>
                        </a:rPr>
                        <a:t>Official prediction</a:t>
                      </a:r>
                      <a:endParaRPr lang="ko-KR" sz="1200"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a:effectLst/>
                        </a:rPr>
                        <a:t>Statistical</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dirty="0">
                          <a:effectLst/>
                        </a:rPr>
                        <a:t>Statistical</a:t>
                      </a:r>
                      <a:r>
                        <a:rPr lang="en-US" sz="1200" kern="0" spc="-50" dirty="0">
                          <a:effectLst/>
                        </a:rPr>
                        <a:t>-</a:t>
                      </a:r>
                      <a:r>
                        <a:rPr lang="en-US" sz="1200" kern="0" dirty="0">
                          <a:effectLst/>
                        </a:rPr>
                        <a:t>dynamical (Ⅰ</a:t>
                      </a:r>
                      <a:r>
                        <a:rPr lang="en-US" sz="1200" kern="0" spc="-50" dirty="0">
                          <a:effectLst/>
                        </a:rPr>
                        <a:t>)</a:t>
                      </a:r>
                      <a:endParaRPr lang="ko-KR" sz="1200"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a:effectLst/>
                        </a:rPr>
                        <a:t>Dynamical</a:t>
                      </a:r>
                      <a:endParaRPr lang="ko-KR" sz="1200" kern="100">
                        <a:effectLst/>
                        <a:latin typeface="맑은 고딕"/>
                        <a:ea typeface="맑은 고딕"/>
                        <a:cs typeface="Times New Roman"/>
                      </a:endParaRPr>
                    </a:p>
                  </a:txBody>
                  <a:tcPr marL="64770" marR="64770" marT="17780" marB="17780" anchor="ctr"/>
                </a:tc>
                <a:extLst>
                  <a:ext uri="{0D108BD9-81ED-4DB2-BD59-A6C34878D82A}">
                    <a16:rowId xmlns:a16="http://schemas.microsoft.com/office/drawing/2014/main" val="10000"/>
                  </a:ext>
                </a:extLst>
              </a:tr>
              <a:tr h="0">
                <a:tc rowSpan="3">
                  <a:txBody>
                    <a:bodyPr/>
                    <a:lstStyle/>
                    <a:p>
                      <a:pPr algn="ctr" fontAlgn="base" latinLnBrk="0">
                        <a:lnSpc>
                          <a:spcPct val="150000"/>
                        </a:lnSpc>
                        <a:spcAft>
                          <a:spcPts val="0"/>
                        </a:spcAft>
                      </a:pPr>
                      <a:r>
                        <a:rPr lang="en-US" sz="1200" kern="0">
                          <a:effectLst/>
                        </a:rPr>
                        <a:t>Summer</a:t>
                      </a:r>
                      <a:endParaRPr lang="ko-KR" sz="1200" kern="100">
                        <a:effectLst/>
                      </a:endParaRPr>
                    </a:p>
                    <a:p>
                      <a:pPr algn="ctr" fontAlgn="base" latinLnBrk="0">
                        <a:lnSpc>
                          <a:spcPct val="150000"/>
                        </a:lnSpc>
                        <a:spcAft>
                          <a:spcPts val="0"/>
                        </a:spcAft>
                      </a:pPr>
                      <a:r>
                        <a:rPr lang="en-US" sz="1200" kern="0">
                          <a:effectLst/>
                        </a:rPr>
                        <a:t>(JJA)</a:t>
                      </a:r>
                      <a:endParaRPr lang="ko-KR" sz="1200" kern="100">
                        <a:effectLst/>
                        <a:latin typeface="맑은 고딕"/>
                        <a:ea typeface="맑은 고딕"/>
                        <a:cs typeface="Times New Roman"/>
                      </a:endParaRPr>
                    </a:p>
                  </a:txBody>
                  <a:tcPr marL="9525" marR="9525" marT="9525" marB="9525" anchor="ctr"/>
                </a:tc>
                <a:tc>
                  <a:txBody>
                    <a:bodyPr/>
                    <a:lstStyle/>
                    <a:p>
                      <a:pPr algn="ctr" fontAlgn="base" latinLnBrk="0">
                        <a:lnSpc>
                          <a:spcPct val="150000"/>
                        </a:lnSpc>
                        <a:spcAft>
                          <a:spcPts val="0"/>
                        </a:spcAft>
                      </a:pPr>
                      <a:r>
                        <a:rPr lang="en-US" sz="1200" kern="0">
                          <a:effectLst/>
                        </a:rPr>
                        <a:t>HR</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a:effectLst/>
                        </a:rPr>
                        <a:t>0.43</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dirty="0">
                          <a:effectLst/>
                        </a:rPr>
                        <a:t>0.57</a:t>
                      </a:r>
                      <a:endParaRPr lang="ko-KR" sz="1200"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dirty="0">
                          <a:effectLst/>
                        </a:rPr>
                        <a:t>0.57</a:t>
                      </a:r>
                      <a:endParaRPr lang="ko-KR" sz="1200"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dirty="0">
                          <a:effectLst/>
                        </a:rPr>
                        <a:t>0.71</a:t>
                      </a:r>
                      <a:endParaRPr lang="ko-KR" sz="1200" kern="100" dirty="0">
                        <a:effectLst/>
                        <a:latin typeface="맑은 고딕"/>
                        <a:ea typeface="맑은 고딕"/>
                        <a:cs typeface="Times New Roman"/>
                      </a:endParaRPr>
                    </a:p>
                  </a:txBody>
                  <a:tcPr marL="64770" marR="64770" marT="17780" marB="17780" anchor="ctr"/>
                </a:tc>
                <a:extLst>
                  <a:ext uri="{0D108BD9-81ED-4DB2-BD59-A6C34878D82A}">
                    <a16:rowId xmlns:a16="http://schemas.microsoft.com/office/drawing/2014/main" val="10001"/>
                  </a:ext>
                </a:extLst>
              </a:tr>
              <a:tr h="0">
                <a:tc vMerge="1">
                  <a:txBody>
                    <a:bodyPr/>
                    <a:lstStyle/>
                    <a:p>
                      <a:pPr latinLnBrk="1"/>
                      <a:endParaRPr lang="ko-KR" altLang="en-US"/>
                    </a:p>
                  </a:txBody>
                  <a:tcPr/>
                </a:tc>
                <a:tc>
                  <a:txBody>
                    <a:bodyPr/>
                    <a:lstStyle/>
                    <a:p>
                      <a:pPr algn="ctr" fontAlgn="base" latinLnBrk="0">
                        <a:lnSpc>
                          <a:spcPct val="150000"/>
                        </a:lnSpc>
                        <a:spcAft>
                          <a:spcPts val="0"/>
                        </a:spcAft>
                      </a:pPr>
                      <a:r>
                        <a:rPr lang="en-US" sz="1200" kern="0">
                          <a:effectLst/>
                        </a:rPr>
                        <a:t>FAR</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a:effectLst/>
                        </a:rPr>
                        <a:t>0.29</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a:effectLst/>
                        </a:rPr>
                        <a:t>0.21</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dirty="0">
                          <a:effectLst/>
                        </a:rPr>
                        <a:t>0.21</a:t>
                      </a:r>
                      <a:endParaRPr lang="ko-KR" sz="1200"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dirty="0">
                          <a:effectLst/>
                        </a:rPr>
                        <a:t>0.14</a:t>
                      </a:r>
                      <a:endParaRPr lang="ko-KR" sz="1200" kern="100" dirty="0">
                        <a:effectLst/>
                        <a:latin typeface="맑은 고딕"/>
                        <a:ea typeface="맑은 고딕"/>
                        <a:cs typeface="Times New Roman"/>
                      </a:endParaRPr>
                    </a:p>
                  </a:txBody>
                  <a:tcPr marL="64770" marR="64770" marT="17780" marB="17780" anchor="ctr"/>
                </a:tc>
                <a:extLst>
                  <a:ext uri="{0D108BD9-81ED-4DB2-BD59-A6C34878D82A}">
                    <a16:rowId xmlns:a16="http://schemas.microsoft.com/office/drawing/2014/main" val="10002"/>
                  </a:ext>
                </a:extLst>
              </a:tr>
              <a:tr h="0">
                <a:tc vMerge="1">
                  <a:txBody>
                    <a:bodyPr/>
                    <a:lstStyle/>
                    <a:p>
                      <a:pPr latinLnBrk="1"/>
                      <a:endParaRPr lang="ko-KR" altLang="en-US"/>
                    </a:p>
                  </a:txBody>
                  <a:tcPr/>
                </a:tc>
                <a:tc>
                  <a:txBody>
                    <a:bodyPr/>
                    <a:lstStyle/>
                    <a:p>
                      <a:pPr algn="ctr" fontAlgn="base" latinLnBrk="0">
                        <a:lnSpc>
                          <a:spcPct val="150000"/>
                        </a:lnSpc>
                        <a:spcAft>
                          <a:spcPts val="0"/>
                        </a:spcAft>
                      </a:pPr>
                      <a:r>
                        <a:rPr lang="en-US" sz="1200" kern="0">
                          <a:effectLst/>
                        </a:rPr>
                        <a:t>HR</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dirty="0">
                          <a:effectLst/>
                        </a:rPr>
                        <a:t>-2.54</a:t>
                      </a:r>
                      <a:endParaRPr lang="ko-KR" sz="1200"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dirty="0">
                          <a:effectLst/>
                        </a:rPr>
                        <a:t>-2.4</a:t>
                      </a:r>
                      <a:endParaRPr lang="ko-KR" sz="1200"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dirty="0">
                          <a:effectLst/>
                        </a:rPr>
                        <a:t>-2.4</a:t>
                      </a:r>
                      <a:endParaRPr lang="ko-KR" sz="1200" kern="100" dirty="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dirty="0">
                          <a:effectLst/>
                        </a:rPr>
                        <a:t>-2.14</a:t>
                      </a:r>
                      <a:endParaRPr lang="ko-KR" sz="1200" kern="100" dirty="0">
                        <a:effectLst/>
                        <a:latin typeface="맑은 고딕"/>
                        <a:ea typeface="맑은 고딕"/>
                        <a:cs typeface="Times New Roman"/>
                      </a:endParaRPr>
                    </a:p>
                  </a:txBody>
                  <a:tcPr marL="64770" marR="64770" marT="17780" marB="17780" anchor="ctr"/>
                </a:tc>
                <a:extLst>
                  <a:ext uri="{0D108BD9-81ED-4DB2-BD59-A6C34878D82A}">
                    <a16:rowId xmlns:a16="http://schemas.microsoft.com/office/drawing/2014/main" val="10003"/>
                  </a:ext>
                </a:extLst>
              </a:tr>
              <a:tr h="0">
                <a:tc rowSpan="3">
                  <a:txBody>
                    <a:bodyPr/>
                    <a:lstStyle/>
                    <a:p>
                      <a:pPr algn="ctr" fontAlgn="base" latinLnBrk="0">
                        <a:lnSpc>
                          <a:spcPct val="150000"/>
                        </a:lnSpc>
                        <a:spcAft>
                          <a:spcPts val="0"/>
                        </a:spcAft>
                      </a:pPr>
                      <a:r>
                        <a:rPr lang="en-US" sz="1200" kern="0">
                          <a:effectLst/>
                        </a:rPr>
                        <a:t>Fall</a:t>
                      </a:r>
                      <a:endParaRPr lang="ko-KR" sz="1200" kern="100">
                        <a:effectLst/>
                      </a:endParaRPr>
                    </a:p>
                    <a:p>
                      <a:pPr algn="ctr" fontAlgn="base" latinLnBrk="0">
                        <a:lnSpc>
                          <a:spcPct val="150000"/>
                        </a:lnSpc>
                        <a:spcAft>
                          <a:spcPts val="0"/>
                        </a:spcAft>
                      </a:pPr>
                      <a:r>
                        <a:rPr lang="en-US" sz="1200" kern="0">
                          <a:effectLst/>
                        </a:rPr>
                        <a:t>(SON)</a:t>
                      </a:r>
                      <a:endParaRPr lang="ko-KR" sz="1200" kern="100">
                        <a:effectLst/>
                        <a:latin typeface="맑은 고딕"/>
                        <a:ea typeface="맑은 고딕"/>
                        <a:cs typeface="Times New Roman"/>
                      </a:endParaRPr>
                    </a:p>
                  </a:txBody>
                  <a:tcPr marL="9525" marR="9525" marT="9525" marB="9525" anchor="ctr"/>
                </a:tc>
                <a:tc>
                  <a:txBody>
                    <a:bodyPr/>
                    <a:lstStyle/>
                    <a:p>
                      <a:pPr algn="ctr" fontAlgn="base" latinLnBrk="0">
                        <a:lnSpc>
                          <a:spcPct val="150000"/>
                        </a:lnSpc>
                        <a:spcAft>
                          <a:spcPts val="0"/>
                        </a:spcAft>
                      </a:pPr>
                      <a:r>
                        <a:rPr lang="en-US" sz="1200" kern="0">
                          <a:effectLst/>
                        </a:rPr>
                        <a:t>HR</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a:effectLst/>
                        </a:rPr>
                        <a:t>0.57</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a:effectLst/>
                        </a:rPr>
                        <a:t>0.43</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a:effectLst/>
                        </a:rPr>
                        <a:t>0.50</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dirty="0">
                          <a:effectLst/>
                        </a:rPr>
                        <a:t>0.29</a:t>
                      </a:r>
                      <a:endParaRPr lang="ko-KR" sz="1200" kern="100" dirty="0">
                        <a:effectLst/>
                        <a:latin typeface="맑은 고딕"/>
                        <a:ea typeface="맑은 고딕"/>
                        <a:cs typeface="Times New Roman"/>
                      </a:endParaRPr>
                    </a:p>
                  </a:txBody>
                  <a:tcPr marL="64770" marR="64770" marT="17780" marB="17780" anchor="ctr"/>
                </a:tc>
                <a:extLst>
                  <a:ext uri="{0D108BD9-81ED-4DB2-BD59-A6C34878D82A}">
                    <a16:rowId xmlns:a16="http://schemas.microsoft.com/office/drawing/2014/main" val="10004"/>
                  </a:ext>
                </a:extLst>
              </a:tr>
              <a:tr h="0">
                <a:tc vMerge="1">
                  <a:txBody>
                    <a:bodyPr/>
                    <a:lstStyle/>
                    <a:p>
                      <a:pPr latinLnBrk="1"/>
                      <a:endParaRPr lang="ko-KR" altLang="en-US"/>
                    </a:p>
                  </a:txBody>
                  <a:tcPr/>
                </a:tc>
                <a:tc>
                  <a:txBody>
                    <a:bodyPr/>
                    <a:lstStyle/>
                    <a:p>
                      <a:pPr algn="ctr" fontAlgn="base" latinLnBrk="0">
                        <a:lnSpc>
                          <a:spcPct val="150000"/>
                        </a:lnSpc>
                        <a:spcAft>
                          <a:spcPts val="0"/>
                        </a:spcAft>
                      </a:pPr>
                      <a:r>
                        <a:rPr lang="en-US" sz="1200" kern="0">
                          <a:effectLst/>
                        </a:rPr>
                        <a:t>FAR</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a:effectLst/>
                        </a:rPr>
                        <a:t>0.21</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a:effectLst/>
                        </a:rPr>
                        <a:t>0.29</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a:effectLst/>
                        </a:rPr>
                        <a:t>0.25</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dirty="0">
                          <a:effectLst/>
                        </a:rPr>
                        <a:t>0.36</a:t>
                      </a:r>
                      <a:endParaRPr lang="ko-KR" sz="1200" kern="100" dirty="0">
                        <a:effectLst/>
                        <a:latin typeface="맑은 고딕"/>
                        <a:ea typeface="맑은 고딕"/>
                        <a:cs typeface="Times New Roman"/>
                      </a:endParaRPr>
                    </a:p>
                  </a:txBody>
                  <a:tcPr marL="64770" marR="64770" marT="17780" marB="17780" anchor="ctr"/>
                </a:tc>
                <a:extLst>
                  <a:ext uri="{0D108BD9-81ED-4DB2-BD59-A6C34878D82A}">
                    <a16:rowId xmlns:a16="http://schemas.microsoft.com/office/drawing/2014/main" val="10005"/>
                  </a:ext>
                </a:extLst>
              </a:tr>
              <a:tr h="0">
                <a:tc vMerge="1">
                  <a:txBody>
                    <a:bodyPr/>
                    <a:lstStyle/>
                    <a:p>
                      <a:pPr latinLnBrk="1"/>
                      <a:endParaRPr lang="ko-KR" altLang="en-US"/>
                    </a:p>
                  </a:txBody>
                  <a:tcPr/>
                </a:tc>
                <a:tc>
                  <a:txBody>
                    <a:bodyPr/>
                    <a:lstStyle/>
                    <a:p>
                      <a:pPr algn="ctr" fontAlgn="base" latinLnBrk="0">
                        <a:lnSpc>
                          <a:spcPct val="150000"/>
                        </a:lnSpc>
                        <a:spcAft>
                          <a:spcPts val="0"/>
                        </a:spcAft>
                      </a:pPr>
                      <a:r>
                        <a:rPr lang="en-US" sz="1200" kern="0">
                          <a:effectLst/>
                        </a:rPr>
                        <a:t>HSS</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a:effectLst/>
                        </a:rPr>
                        <a:t>0.32</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a:effectLst/>
                        </a:rPr>
                        <a:t>0.09</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a:effectLst/>
                        </a:rPr>
                        <a:t>0.21</a:t>
                      </a:r>
                      <a:endParaRPr lang="ko-KR" sz="1200" kern="100">
                        <a:effectLst/>
                        <a:latin typeface="맑은 고딕"/>
                        <a:ea typeface="맑은 고딕"/>
                        <a:cs typeface="Times New Roman"/>
                      </a:endParaRPr>
                    </a:p>
                  </a:txBody>
                  <a:tcPr marL="64770" marR="64770" marT="17780" marB="17780" anchor="ctr"/>
                </a:tc>
                <a:tc>
                  <a:txBody>
                    <a:bodyPr/>
                    <a:lstStyle/>
                    <a:p>
                      <a:pPr algn="ctr" fontAlgn="base" latinLnBrk="0">
                        <a:lnSpc>
                          <a:spcPct val="150000"/>
                        </a:lnSpc>
                        <a:spcAft>
                          <a:spcPts val="0"/>
                        </a:spcAft>
                      </a:pPr>
                      <a:r>
                        <a:rPr lang="en-US" sz="1200" kern="0" dirty="0">
                          <a:effectLst/>
                        </a:rPr>
                        <a:t>-0.14</a:t>
                      </a:r>
                      <a:endParaRPr lang="ko-KR" sz="1200" kern="100" dirty="0">
                        <a:effectLst/>
                        <a:latin typeface="맑은 고딕"/>
                        <a:ea typeface="맑은 고딕"/>
                        <a:cs typeface="Times New Roman"/>
                      </a:endParaRPr>
                    </a:p>
                  </a:txBody>
                  <a:tcPr marL="64770" marR="64770" marT="17780" marB="17780" anchor="ctr"/>
                </a:tc>
                <a:extLst>
                  <a:ext uri="{0D108BD9-81ED-4DB2-BD59-A6C34878D82A}">
                    <a16:rowId xmlns:a16="http://schemas.microsoft.com/office/drawing/2014/main" val="10006"/>
                  </a:ext>
                </a:extLst>
              </a:tr>
            </a:tbl>
          </a:graphicData>
        </a:graphic>
      </p:graphicFrame>
      <p:sp>
        <p:nvSpPr>
          <p:cNvPr id="10" name="Rectangle 3"/>
          <p:cNvSpPr>
            <a:spLocks noChangeArrowheads="1"/>
          </p:cNvSpPr>
          <p:nvPr/>
        </p:nvSpPr>
        <p:spPr bwMode="auto">
          <a:xfrm>
            <a:off x="2235200" y="287178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Tree>
    <p:extLst>
      <p:ext uri="{BB962C8B-B14F-4D97-AF65-F5344CB8AC3E}">
        <p14:creationId xmlns:p14="http://schemas.microsoft.com/office/powerpoint/2010/main" val="3049713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9938" y="1191011"/>
            <a:ext cx="8603000" cy="4901278"/>
          </a:xfrm>
          <a:prstGeom prst="rect">
            <a:avLst/>
          </a:prstGeom>
          <a:noFill/>
        </p:spPr>
        <p:txBody>
          <a:bodyPr wrap="square" rtlCol="0">
            <a:spAutoFit/>
          </a:bodyPr>
          <a:lstStyle/>
          <a:p>
            <a:pPr marL="342900" indent="-342900" algn="just" fontAlgn="base">
              <a:lnSpc>
                <a:spcPct val="150000"/>
              </a:lnSpc>
              <a:spcAft>
                <a:spcPts val="1000"/>
              </a:spcAft>
              <a:buAutoNum type="arabicPeriod"/>
            </a:pPr>
            <a:r>
              <a:rPr lang="en-US" altLang="ko-KR" sz="1400" kern="0" dirty="0">
                <a:solidFill>
                  <a:srgbClr val="000000"/>
                </a:solidFill>
                <a:effectLst/>
                <a:ea typeface="한양신명조"/>
                <a:cs typeface="Times New Roman" panose="02020603050405020304" pitchFamily="18" charset="0"/>
              </a:rPr>
              <a:t>In this study, we described the seasonal WNP TC prediction system of the KMA and evaluated the prediction results for the period 2014–2020. The official forecasts of the KMA are determined based on a combination of climatological data analysis, multiple model results, and expert opinions. </a:t>
            </a:r>
          </a:p>
          <a:p>
            <a:pPr marL="342900" indent="-342900" algn="just" fontAlgn="base">
              <a:lnSpc>
                <a:spcPct val="150000"/>
              </a:lnSpc>
              <a:spcAft>
                <a:spcPts val="1000"/>
              </a:spcAft>
              <a:buAutoNum type="arabicPeriod"/>
            </a:pPr>
            <a:r>
              <a:rPr lang="en-US" altLang="ko-KR" sz="1400" kern="0" dirty="0">
                <a:solidFill>
                  <a:srgbClr val="000000"/>
                </a:solidFill>
                <a:effectLst/>
                <a:ea typeface="한양신명조"/>
                <a:cs typeface="Times New Roman" panose="02020603050405020304" pitchFamily="18" charset="0"/>
              </a:rPr>
              <a:t>The seasonal prediction models use various atmospheric and oceanic variables related to TC activity, such as SST, monsoon, convective activity, and ENSO. </a:t>
            </a:r>
          </a:p>
          <a:p>
            <a:pPr marL="342900" indent="-342900" algn="just" fontAlgn="base">
              <a:lnSpc>
                <a:spcPct val="150000"/>
              </a:lnSpc>
              <a:spcAft>
                <a:spcPts val="1000"/>
              </a:spcAft>
              <a:buAutoNum type="arabicPeriod"/>
            </a:pPr>
            <a:r>
              <a:rPr lang="en-US" altLang="ko-KR" sz="1400" kern="0" dirty="0">
                <a:solidFill>
                  <a:srgbClr val="000000"/>
                </a:solidFill>
                <a:effectLst/>
                <a:ea typeface="한양신명조"/>
                <a:cs typeface="Times New Roman" panose="02020603050405020304" pitchFamily="18" charset="0"/>
              </a:rPr>
              <a:t>The official forecasts are issued in May for summer and in August for fall every year and are available on its website under the POP of the Typhoon Committee. </a:t>
            </a:r>
          </a:p>
          <a:p>
            <a:pPr marL="342900" indent="-342900" algn="just" fontAlgn="base">
              <a:lnSpc>
                <a:spcPct val="150000"/>
              </a:lnSpc>
              <a:spcAft>
                <a:spcPts val="1000"/>
              </a:spcAft>
              <a:buAutoNum type="arabicPeriod"/>
            </a:pPr>
            <a:r>
              <a:rPr lang="en-US" altLang="ko-KR" sz="1400" kern="0" dirty="0">
                <a:solidFill>
                  <a:srgbClr val="000000"/>
                </a:solidFill>
                <a:effectLst/>
                <a:ea typeface="한양신명조"/>
                <a:cs typeface="Times New Roman" panose="02020603050405020304" pitchFamily="18" charset="0"/>
              </a:rPr>
              <a:t>The evaluation showed that the </a:t>
            </a:r>
            <a:r>
              <a:rPr lang="en-US" altLang="ko-KR" sz="1400" kern="0" dirty="0">
                <a:solidFill>
                  <a:srgbClr val="FF0000"/>
                </a:solidFill>
                <a:effectLst/>
                <a:ea typeface="한양신명조"/>
                <a:cs typeface="Times New Roman" panose="02020603050405020304" pitchFamily="18" charset="0"/>
              </a:rPr>
              <a:t>prediction results were diverse, with no dominant trends or consistent results, making it difficult to identify the best model.</a:t>
            </a:r>
          </a:p>
          <a:p>
            <a:pPr marL="342900" indent="-342900" algn="just" fontAlgn="base">
              <a:lnSpc>
                <a:spcPct val="150000"/>
              </a:lnSpc>
              <a:spcAft>
                <a:spcPts val="1000"/>
              </a:spcAft>
              <a:buAutoNum type="arabicPeriod"/>
            </a:pPr>
            <a:r>
              <a:rPr lang="en-US" altLang="ko-KR" sz="1400" kern="0" dirty="0">
                <a:solidFill>
                  <a:srgbClr val="000000"/>
                </a:solidFill>
                <a:effectLst/>
                <a:ea typeface="한양신명조"/>
                <a:cs typeface="Times New Roman" panose="02020603050405020304" pitchFamily="18" charset="0"/>
              </a:rPr>
              <a:t>We also found that all official </a:t>
            </a:r>
            <a:r>
              <a:rPr lang="en-US" altLang="ko-KR" sz="1400" kern="0" dirty="0">
                <a:solidFill>
                  <a:srgbClr val="FF0000"/>
                </a:solidFill>
                <a:effectLst/>
                <a:ea typeface="한양신명조"/>
                <a:cs typeface="Times New Roman" panose="02020603050405020304" pitchFamily="18" charset="0"/>
              </a:rPr>
              <a:t>predictions for JJA over the evaluation period were Near Normal, </a:t>
            </a:r>
            <a:br>
              <a:rPr lang="en-US" altLang="ko-KR" sz="1400" kern="0" dirty="0">
                <a:solidFill>
                  <a:srgbClr val="FF0000"/>
                </a:solidFill>
                <a:effectLst/>
                <a:ea typeface="한양신명조"/>
                <a:cs typeface="Times New Roman" panose="02020603050405020304" pitchFamily="18" charset="0"/>
              </a:rPr>
            </a:br>
            <a:r>
              <a:rPr lang="en-US" altLang="ko-KR" sz="1400" kern="0" dirty="0">
                <a:solidFill>
                  <a:srgbClr val="FF0000"/>
                </a:solidFill>
                <a:effectLst/>
                <a:ea typeface="한양신명조"/>
                <a:cs typeface="Times New Roman" panose="02020603050405020304" pitchFamily="18" charset="0"/>
              </a:rPr>
              <a:t>indicating that all forecasts were within the range of the climatological mean values.</a:t>
            </a:r>
          </a:p>
          <a:p>
            <a:pPr marL="342900" indent="-342900" algn="just" fontAlgn="base">
              <a:lnSpc>
                <a:spcPct val="150000"/>
              </a:lnSpc>
              <a:spcAft>
                <a:spcPts val="1000"/>
              </a:spcAft>
              <a:buAutoNum type="arabicPeriod"/>
            </a:pPr>
            <a:r>
              <a:rPr lang="en-US" altLang="ko-KR" sz="1400" kern="0" dirty="0">
                <a:solidFill>
                  <a:srgbClr val="FF0000"/>
                </a:solidFill>
                <a:effectLst/>
                <a:ea typeface="한양신명조"/>
                <a:cs typeface="Times New Roman" panose="02020603050405020304" pitchFamily="18" charset="0"/>
              </a:rPr>
              <a:t>Some models also showed biased Neal Normal or Above Normal predictions. Especially for JJA, the HSSs showed that the official and the models’ forecasts were not skillful.</a:t>
            </a:r>
            <a:endParaRPr lang="ko-KR" altLang="ko-KR" sz="1400" kern="100" dirty="0">
              <a:solidFill>
                <a:srgbClr val="FF0000"/>
              </a:solidFill>
              <a:effectLst/>
              <a:ea typeface="맑은 고딕" panose="020B0503020000020004" pitchFamily="50" charset="-127"/>
              <a:cs typeface="Times New Roman" panose="02020603050405020304" pitchFamily="18" charset="0"/>
            </a:endParaRPr>
          </a:p>
        </p:txBody>
      </p:sp>
      <p:sp>
        <p:nvSpPr>
          <p:cNvPr id="15" name="TextBox 14"/>
          <p:cNvSpPr txBox="1"/>
          <p:nvPr/>
        </p:nvSpPr>
        <p:spPr>
          <a:xfrm>
            <a:off x="631791" y="571189"/>
            <a:ext cx="1992853" cy="492443"/>
          </a:xfrm>
          <a:prstGeom prst="rect">
            <a:avLst/>
          </a:prstGeom>
          <a:noFill/>
        </p:spPr>
        <p:txBody>
          <a:bodyPr wrap="none" rtlCol="0">
            <a:spAutoFit/>
          </a:bodyPr>
          <a:lstStyle/>
          <a:p>
            <a:r>
              <a:rPr lang="en-US" altLang="ko-KR" sz="2600" dirty="0"/>
              <a:t>6. Conclusion</a:t>
            </a:r>
            <a:endParaRPr lang="ko-KR" altLang="en-US" sz="2600" b="1" dirty="0">
              <a:solidFill>
                <a:srgbClr val="FF0000"/>
              </a:solidFill>
            </a:endParaRPr>
          </a:p>
        </p:txBody>
      </p:sp>
    </p:spTree>
    <p:extLst>
      <p:ext uri="{BB962C8B-B14F-4D97-AF65-F5344CB8AC3E}">
        <p14:creationId xmlns:p14="http://schemas.microsoft.com/office/powerpoint/2010/main" val="2368278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9938" y="1191011"/>
            <a:ext cx="8603000" cy="4524315"/>
          </a:xfrm>
          <a:prstGeom prst="rect">
            <a:avLst/>
          </a:prstGeom>
          <a:noFill/>
        </p:spPr>
        <p:txBody>
          <a:bodyPr wrap="square" rtlCol="0">
            <a:spAutoFit/>
          </a:bodyPr>
          <a:lstStyle/>
          <a:p>
            <a:pPr fontAlgn="base"/>
            <a:r>
              <a:rPr lang="en-US" altLang="ko-KR" sz="1600" dirty="0"/>
              <a:t>1. The statistical model should be updated using </a:t>
            </a:r>
            <a:r>
              <a:rPr lang="en-US" altLang="ko-KR" sz="1600" dirty="0">
                <a:solidFill>
                  <a:srgbClr val="FF0000"/>
                </a:solidFill>
              </a:rPr>
              <a:t>smarter predictors </a:t>
            </a:r>
            <a:r>
              <a:rPr lang="en-US" altLang="ko-KR" sz="1600" dirty="0"/>
              <a:t>of WNP TC frequency trained on larger datasets that include recent data. </a:t>
            </a:r>
            <a:endParaRPr lang="ko-KR" altLang="ko-KR" sz="1600" dirty="0"/>
          </a:p>
          <a:p>
            <a:pPr fontAlgn="base"/>
            <a:br>
              <a:rPr lang="en-US" altLang="ko-KR" sz="1600" dirty="0"/>
            </a:br>
            <a:r>
              <a:rPr lang="en-US" altLang="ko-KR" sz="1600" dirty="0"/>
              <a:t>2. Ensemble averaging methods of the statistical model that can smooth the number of predicted TCs, reduce variability, and ultimately produce unskillful forecasts should be avoided.</a:t>
            </a:r>
            <a:endParaRPr lang="ko-KR" altLang="ko-KR" sz="1600" dirty="0"/>
          </a:p>
          <a:p>
            <a:pPr fontAlgn="base"/>
            <a:br>
              <a:rPr lang="en-US" altLang="ko-KR" sz="1600" dirty="0"/>
            </a:br>
            <a:r>
              <a:rPr lang="en-US" altLang="ko-KR" sz="1600" dirty="0"/>
              <a:t>3. Research into the </a:t>
            </a:r>
            <a:r>
              <a:rPr lang="en-US" altLang="ko-KR" sz="1600" dirty="0">
                <a:solidFill>
                  <a:srgbClr val="FF0000"/>
                </a:solidFill>
              </a:rPr>
              <a:t>atmospheric/oceanic environments and climate indices that affect TC activity in the WNP</a:t>
            </a:r>
            <a:r>
              <a:rPr lang="en-US" altLang="ko-KR" sz="1600" dirty="0"/>
              <a:t> should continue.</a:t>
            </a:r>
            <a:endParaRPr lang="ko-KR" altLang="ko-KR" sz="1600" dirty="0"/>
          </a:p>
          <a:p>
            <a:pPr fontAlgn="base"/>
            <a:br>
              <a:rPr lang="en-US" altLang="ko-KR" sz="1600" dirty="0"/>
            </a:br>
            <a:r>
              <a:rPr lang="en-US" altLang="ko-KR" sz="1600" dirty="0"/>
              <a:t>4. The changes in </a:t>
            </a:r>
            <a:r>
              <a:rPr lang="en-US" altLang="ko-KR" sz="1600" dirty="0">
                <a:solidFill>
                  <a:srgbClr val="FF0000"/>
                </a:solidFill>
              </a:rPr>
              <a:t>TC activity due to climate change related to global warming </a:t>
            </a:r>
            <a:r>
              <a:rPr lang="en-US" altLang="ko-KR" sz="1600" dirty="0"/>
              <a:t>should be investigated.</a:t>
            </a:r>
            <a:endParaRPr lang="ko-KR" altLang="ko-KR" sz="1600" dirty="0"/>
          </a:p>
          <a:p>
            <a:pPr fontAlgn="base"/>
            <a:br>
              <a:rPr lang="en-US" altLang="ko-KR" sz="1600" dirty="0"/>
            </a:br>
            <a:r>
              <a:rPr lang="en-US" altLang="ko-KR" sz="1600" dirty="0"/>
              <a:t>5. Statistical models should be established by subdividing the </a:t>
            </a:r>
            <a:r>
              <a:rPr lang="en-US" altLang="ko-KR" sz="1600" dirty="0" err="1"/>
              <a:t>predictands</a:t>
            </a:r>
            <a:r>
              <a:rPr lang="en-US" altLang="ko-KR" sz="1600" dirty="0"/>
              <a:t> to consider intra-basin differences in the relationships between WNP TCs and environmental variables.</a:t>
            </a:r>
            <a:endParaRPr lang="ko-KR" altLang="ko-KR" sz="1600" dirty="0"/>
          </a:p>
          <a:p>
            <a:pPr fontAlgn="base"/>
            <a:br>
              <a:rPr lang="en-US" altLang="ko-KR" sz="1600" dirty="0"/>
            </a:br>
            <a:r>
              <a:rPr lang="en-US" altLang="ko-KR" sz="1600" dirty="0"/>
              <a:t>6. Case studies should be </a:t>
            </a:r>
            <a:r>
              <a:rPr lang="en-US" altLang="ko-KR" sz="1600" dirty="0">
                <a:solidFill>
                  <a:srgbClr val="FF0000"/>
                </a:solidFill>
              </a:rPr>
              <a:t>enhanced to accumulate experience of extreme events</a:t>
            </a:r>
            <a:r>
              <a:rPr lang="en-US" altLang="ko-KR" sz="1600" dirty="0"/>
              <a:t>, such as ENSO years and the highest TC frequency years.</a:t>
            </a:r>
            <a:endParaRPr lang="ko-KR" altLang="ko-KR" sz="1600" dirty="0"/>
          </a:p>
          <a:p>
            <a:pPr fontAlgn="base"/>
            <a:br>
              <a:rPr lang="en-US" altLang="ko-KR" sz="1600" dirty="0"/>
            </a:br>
            <a:r>
              <a:rPr lang="en-US" altLang="ko-KR" sz="1600" dirty="0"/>
              <a:t>7. New technologies, such as </a:t>
            </a:r>
            <a:r>
              <a:rPr lang="en-US" altLang="ko-KR" sz="1600" dirty="0">
                <a:solidFill>
                  <a:srgbClr val="FF0000"/>
                </a:solidFill>
              </a:rPr>
              <a:t>artificial intelligence</a:t>
            </a:r>
            <a:r>
              <a:rPr lang="en-US" altLang="ko-KR" sz="1600" dirty="0"/>
              <a:t>, should be introduced.</a:t>
            </a:r>
            <a:endParaRPr lang="ko-KR" altLang="ko-KR" sz="1600" dirty="0"/>
          </a:p>
        </p:txBody>
      </p:sp>
      <p:sp>
        <p:nvSpPr>
          <p:cNvPr id="15" name="TextBox 14"/>
          <p:cNvSpPr txBox="1"/>
          <p:nvPr/>
        </p:nvSpPr>
        <p:spPr>
          <a:xfrm>
            <a:off x="631791" y="571189"/>
            <a:ext cx="1928733" cy="492443"/>
          </a:xfrm>
          <a:prstGeom prst="rect">
            <a:avLst/>
          </a:prstGeom>
          <a:noFill/>
        </p:spPr>
        <p:txBody>
          <a:bodyPr wrap="none" rtlCol="0">
            <a:spAutoFit/>
          </a:bodyPr>
          <a:lstStyle/>
          <a:p>
            <a:r>
              <a:rPr lang="en-US" altLang="ko-KR" sz="2600" dirty="0"/>
              <a:t>7. Discussion</a:t>
            </a:r>
            <a:endParaRPr lang="ko-KR" altLang="en-US" sz="2600" b="1" dirty="0">
              <a:solidFill>
                <a:srgbClr val="FF0000"/>
              </a:solidFill>
            </a:endParaRPr>
          </a:p>
        </p:txBody>
      </p:sp>
    </p:spTree>
    <p:extLst>
      <p:ext uri="{BB962C8B-B14F-4D97-AF65-F5344CB8AC3E}">
        <p14:creationId xmlns:p14="http://schemas.microsoft.com/office/powerpoint/2010/main" val="3967283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2950" y="730161"/>
            <a:ext cx="5108636" cy="4870564"/>
          </a:xfrm>
          <a:prstGeom prst="rect">
            <a:avLst/>
          </a:prstGeom>
          <a:noFill/>
        </p:spPr>
        <p:txBody>
          <a:bodyPr wrap="square" rtlCol="0">
            <a:spAutoFit/>
          </a:bodyPr>
          <a:lstStyle/>
          <a:p>
            <a:r>
              <a:rPr lang="en-US" altLang="ko-KR" sz="5400" b="1" dirty="0"/>
              <a:t>Content</a:t>
            </a:r>
          </a:p>
          <a:p>
            <a:endParaRPr lang="en-US" altLang="ko-KR" sz="3250" dirty="0"/>
          </a:p>
          <a:p>
            <a:r>
              <a:rPr lang="ko-KR" altLang="en-US" sz="3200" b="1" dirty="0"/>
              <a:t>       </a:t>
            </a:r>
            <a:r>
              <a:rPr lang="en-US" altLang="ko-KR" sz="3200" b="1" dirty="0"/>
              <a:t>1. Background</a:t>
            </a:r>
          </a:p>
          <a:p>
            <a:r>
              <a:rPr lang="ko-KR" altLang="en-US" sz="3200" b="1" dirty="0"/>
              <a:t>       </a:t>
            </a:r>
            <a:r>
              <a:rPr lang="en-US" altLang="ko-KR" sz="3200" b="1" dirty="0"/>
              <a:t>2. Purpose</a:t>
            </a:r>
            <a:br>
              <a:rPr lang="en-US" altLang="ko-KR" sz="3200" b="1" dirty="0"/>
            </a:br>
            <a:r>
              <a:rPr lang="ko-KR" altLang="en-US" sz="3200" b="1" dirty="0"/>
              <a:t>       </a:t>
            </a:r>
            <a:r>
              <a:rPr lang="en-US" altLang="ko-KR" sz="3200" b="1" dirty="0"/>
              <a:t>3. Current status</a:t>
            </a:r>
            <a:br>
              <a:rPr lang="en-US" altLang="ko-KR" sz="3200" b="1" dirty="0"/>
            </a:br>
            <a:r>
              <a:rPr lang="en-US" altLang="ko-KR" sz="3200" b="1" dirty="0"/>
              <a:t>       4. Procedure</a:t>
            </a:r>
            <a:br>
              <a:rPr lang="en-US" altLang="ko-KR" sz="3200" b="1" dirty="0"/>
            </a:br>
            <a:r>
              <a:rPr lang="en-US" altLang="ko-KR" sz="3200" b="1" dirty="0"/>
              <a:t>       5. Model</a:t>
            </a:r>
            <a:br>
              <a:rPr lang="en-US" altLang="ko-KR" sz="3200" b="1" dirty="0"/>
            </a:br>
            <a:r>
              <a:rPr lang="en-US" altLang="ko-KR" sz="3200" b="1" dirty="0"/>
              <a:t>       6. Conclusion</a:t>
            </a:r>
            <a:br>
              <a:rPr lang="en-US" altLang="ko-KR" sz="3200" b="1" dirty="0"/>
            </a:br>
            <a:r>
              <a:rPr lang="en-US" altLang="ko-KR" sz="3200" b="1" dirty="0"/>
              <a:t>       7. Discussion</a:t>
            </a:r>
            <a:endParaRPr lang="ko-KR" alt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421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2207" y="1191011"/>
            <a:ext cx="9051408" cy="2999283"/>
          </a:xfrm>
          <a:prstGeom prst="rect">
            <a:avLst/>
          </a:prstGeom>
          <a:noFill/>
        </p:spPr>
        <p:txBody>
          <a:bodyPr wrap="square" rtlCol="0">
            <a:spAutoFit/>
          </a:bodyPr>
          <a:lstStyle/>
          <a:p>
            <a:pPr>
              <a:lnSpc>
                <a:spcPct val="150000"/>
              </a:lnSpc>
            </a:pPr>
            <a:r>
              <a:rPr lang="ko-KR" altLang="en-US" sz="1300" dirty="0">
                <a:latin typeface="+mn-ea"/>
              </a:rPr>
              <a:t>      </a:t>
            </a:r>
            <a:r>
              <a:rPr lang="en-US" altLang="ko-KR" sz="2000" dirty="0">
                <a:latin typeface="+mn-ea"/>
              </a:rPr>
              <a:t>(1)  The 15</a:t>
            </a:r>
            <a:r>
              <a:rPr lang="en-US" altLang="ko-KR" sz="2000" baseline="30000" dirty="0">
                <a:latin typeface="+mn-ea"/>
              </a:rPr>
              <a:t>th</a:t>
            </a:r>
            <a:r>
              <a:rPr lang="en-US" altLang="ko-KR" sz="2000" dirty="0">
                <a:latin typeface="+mn-ea"/>
              </a:rPr>
              <a:t> IWS </a:t>
            </a:r>
            <a:r>
              <a:rPr lang="en-US" altLang="ko-KR" sz="1600" dirty="0">
                <a:latin typeface="+mn-ea"/>
              </a:rPr>
              <a:t>(1-2. December. 2020, Video conference)</a:t>
            </a:r>
            <a:br>
              <a:rPr lang="en-US" altLang="ko-KR" sz="2000" dirty="0">
                <a:latin typeface="+mn-ea"/>
              </a:rPr>
            </a:br>
            <a:r>
              <a:rPr lang="en-US" altLang="ko-KR" sz="2000" dirty="0">
                <a:latin typeface="+mn-ea"/>
              </a:rPr>
              <a:t>            * </a:t>
            </a:r>
            <a:r>
              <a:rPr lang="en-US" altLang="ko-KR" sz="1600" dirty="0">
                <a:latin typeface="+mn-ea"/>
              </a:rPr>
              <a:t>POP1: Development of Typhoon seasonal prediction system(KMA)</a:t>
            </a:r>
            <a:br>
              <a:rPr lang="en-US" altLang="ko-KR" sz="1600" dirty="0">
                <a:latin typeface="+mn-ea"/>
              </a:rPr>
            </a:br>
            <a:r>
              <a:rPr lang="en-US" altLang="ko-KR" sz="1600" dirty="0">
                <a:solidFill>
                  <a:srgbClr val="CC00FF"/>
                </a:solidFill>
                <a:latin typeface="+mn-ea"/>
              </a:rPr>
              <a:t>                       Dr. Lei(CMA), Dr. Yamaguchi(JMA) … Seasonal prediction for 2020 summer and fall</a:t>
            </a:r>
            <a:br>
              <a:rPr lang="en-US" altLang="ko-KR" sz="1600" dirty="0">
                <a:solidFill>
                  <a:srgbClr val="CC00FF"/>
                </a:solidFill>
                <a:latin typeface="+mn-ea"/>
              </a:rPr>
            </a:br>
            <a:r>
              <a:rPr lang="en-US" altLang="ko-KR" sz="1600" dirty="0">
                <a:solidFill>
                  <a:srgbClr val="CC00FF"/>
                </a:solidFill>
                <a:latin typeface="+mn-ea"/>
              </a:rPr>
              <a:t>                              - July 2020: No TC </a:t>
            </a:r>
            <a:br>
              <a:rPr lang="en-US" altLang="ko-KR" sz="1600" dirty="0">
                <a:solidFill>
                  <a:srgbClr val="CC00FF"/>
                </a:solidFill>
                <a:latin typeface="+mn-ea"/>
              </a:rPr>
            </a:br>
            <a:r>
              <a:rPr lang="en-US" altLang="ko-KR" sz="1600" dirty="0">
                <a:solidFill>
                  <a:srgbClr val="CC00FF"/>
                </a:solidFill>
                <a:latin typeface="+mn-ea"/>
              </a:rPr>
              <a:t>                              - October: larger than normal</a:t>
            </a:r>
            <a:br>
              <a:rPr lang="en-US" altLang="ko-KR" sz="1600" dirty="0">
                <a:solidFill>
                  <a:srgbClr val="CC00FF"/>
                </a:solidFill>
                <a:latin typeface="+mn-ea"/>
              </a:rPr>
            </a:br>
            <a:r>
              <a:rPr lang="en-US" altLang="ko-KR" sz="2000" dirty="0">
                <a:latin typeface="+mn-ea"/>
              </a:rPr>
              <a:t>    (2) Tropical cyclone and Climate change</a:t>
            </a:r>
            <a:br>
              <a:rPr lang="en-US" altLang="ko-KR" sz="2000" dirty="0">
                <a:latin typeface="+mn-ea"/>
              </a:rPr>
            </a:br>
            <a:r>
              <a:rPr lang="en-US" altLang="ko-KR" sz="2000" dirty="0">
                <a:latin typeface="+mn-ea"/>
              </a:rPr>
              <a:t>    (3) Long term plan for DRR, water cycle, policy maker </a:t>
            </a:r>
            <a:endParaRPr lang="en-US" altLang="ko-KR" sz="1600" dirty="0">
              <a:latin typeface="+mn-ea"/>
            </a:endParaRPr>
          </a:p>
        </p:txBody>
      </p:sp>
      <p:sp>
        <p:nvSpPr>
          <p:cNvPr id="15" name="TextBox 14"/>
          <p:cNvSpPr txBox="1"/>
          <p:nvPr/>
        </p:nvSpPr>
        <p:spPr>
          <a:xfrm>
            <a:off x="631791" y="571189"/>
            <a:ext cx="2571538" cy="492443"/>
          </a:xfrm>
          <a:prstGeom prst="rect">
            <a:avLst/>
          </a:prstGeom>
          <a:noFill/>
        </p:spPr>
        <p:txBody>
          <a:bodyPr wrap="none" rtlCol="0">
            <a:spAutoFit/>
          </a:bodyPr>
          <a:lstStyle/>
          <a:p>
            <a:r>
              <a:rPr lang="en-US" altLang="ko-KR" sz="2600" dirty="0"/>
              <a:t>1. Background</a:t>
            </a:r>
            <a:endParaRPr lang="ko-KR" altLang="en-US" sz="2600" dirty="0"/>
          </a:p>
        </p:txBody>
      </p:sp>
      <p:graphicFrame>
        <p:nvGraphicFramePr>
          <p:cNvPr id="5" name="표 4">
            <a:extLst>
              <a:ext uri="{FF2B5EF4-FFF2-40B4-BE49-F238E27FC236}">
                <a16:creationId xmlns:a16="http://schemas.microsoft.com/office/drawing/2014/main" id="{E59A1AF7-FA01-4B57-B9F7-BF1A47B78B9D}"/>
              </a:ext>
            </a:extLst>
          </p:cNvPr>
          <p:cNvGraphicFramePr>
            <a:graphicFrameLocks noGrp="1"/>
          </p:cNvGraphicFramePr>
          <p:nvPr>
            <p:extLst>
              <p:ext uri="{D42A27DB-BD31-4B8C-83A1-F6EECF244321}">
                <p14:modId xmlns:p14="http://schemas.microsoft.com/office/powerpoint/2010/main" val="4262770701"/>
              </p:ext>
            </p:extLst>
          </p:nvPr>
        </p:nvGraphicFramePr>
        <p:xfrm>
          <a:off x="1038318" y="4403598"/>
          <a:ext cx="7950084" cy="1665985"/>
        </p:xfrm>
        <a:graphic>
          <a:graphicData uri="http://schemas.openxmlformats.org/drawingml/2006/table">
            <a:tbl>
              <a:tblPr firstRow="1" bandRow="1">
                <a:tableStyleId>{6E25E649-3F16-4E02-A733-19D2CDBF48F0}</a:tableStyleId>
              </a:tblPr>
              <a:tblGrid>
                <a:gridCol w="833474">
                  <a:extLst>
                    <a:ext uri="{9D8B030D-6E8A-4147-A177-3AD203B41FA5}">
                      <a16:colId xmlns:a16="http://schemas.microsoft.com/office/drawing/2014/main" val="501683549"/>
                    </a:ext>
                  </a:extLst>
                </a:gridCol>
                <a:gridCol w="534280">
                  <a:extLst>
                    <a:ext uri="{9D8B030D-6E8A-4147-A177-3AD203B41FA5}">
                      <a16:colId xmlns:a16="http://schemas.microsoft.com/office/drawing/2014/main" val="2690102703"/>
                    </a:ext>
                  </a:extLst>
                </a:gridCol>
                <a:gridCol w="534280">
                  <a:extLst>
                    <a:ext uri="{9D8B030D-6E8A-4147-A177-3AD203B41FA5}">
                      <a16:colId xmlns:a16="http://schemas.microsoft.com/office/drawing/2014/main" val="1796758649"/>
                    </a:ext>
                  </a:extLst>
                </a:gridCol>
                <a:gridCol w="534280">
                  <a:extLst>
                    <a:ext uri="{9D8B030D-6E8A-4147-A177-3AD203B41FA5}">
                      <a16:colId xmlns:a16="http://schemas.microsoft.com/office/drawing/2014/main" val="3592649195"/>
                    </a:ext>
                  </a:extLst>
                </a:gridCol>
                <a:gridCol w="534280">
                  <a:extLst>
                    <a:ext uri="{9D8B030D-6E8A-4147-A177-3AD203B41FA5}">
                      <a16:colId xmlns:a16="http://schemas.microsoft.com/office/drawing/2014/main" val="394386621"/>
                    </a:ext>
                  </a:extLst>
                </a:gridCol>
                <a:gridCol w="534280">
                  <a:extLst>
                    <a:ext uri="{9D8B030D-6E8A-4147-A177-3AD203B41FA5}">
                      <a16:colId xmlns:a16="http://schemas.microsoft.com/office/drawing/2014/main" val="2422653883"/>
                    </a:ext>
                  </a:extLst>
                </a:gridCol>
                <a:gridCol w="534280">
                  <a:extLst>
                    <a:ext uri="{9D8B030D-6E8A-4147-A177-3AD203B41FA5}">
                      <a16:colId xmlns:a16="http://schemas.microsoft.com/office/drawing/2014/main" val="1092666241"/>
                    </a:ext>
                  </a:extLst>
                </a:gridCol>
                <a:gridCol w="534280">
                  <a:extLst>
                    <a:ext uri="{9D8B030D-6E8A-4147-A177-3AD203B41FA5}">
                      <a16:colId xmlns:a16="http://schemas.microsoft.com/office/drawing/2014/main" val="2476510783"/>
                    </a:ext>
                  </a:extLst>
                </a:gridCol>
                <a:gridCol w="534280">
                  <a:extLst>
                    <a:ext uri="{9D8B030D-6E8A-4147-A177-3AD203B41FA5}">
                      <a16:colId xmlns:a16="http://schemas.microsoft.com/office/drawing/2014/main" val="4200923660"/>
                    </a:ext>
                  </a:extLst>
                </a:gridCol>
                <a:gridCol w="534280">
                  <a:extLst>
                    <a:ext uri="{9D8B030D-6E8A-4147-A177-3AD203B41FA5}">
                      <a16:colId xmlns:a16="http://schemas.microsoft.com/office/drawing/2014/main" val="3110911281"/>
                    </a:ext>
                  </a:extLst>
                </a:gridCol>
                <a:gridCol w="534280">
                  <a:extLst>
                    <a:ext uri="{9D8B030D-6E8A-4147-A177-3AD203B41FA5}">
                      <a16:colId xmlns:a16="http://schemas.microsoft.com/office/drawing/2014/main" val="792385703"/>
                    </a:ext>
                  </a:extLst>
                </a:gridCol>
                <a:gridCol w="534280">
                  <a:extLst>
                    <a:ext uri="{9D8B030D-6E8A-4147-A177-3AD203B41FA5}">
                      <a16:colId xmlns:a16="http://schemas.microsoft.com/office/drawing/2014/main" val="4113246738"/>
                    </a:ext>
                  </a:extLst>
                </a:gridCol>
                <a:gridCol w="534280">
                  <a:extLst>
                    <a:ext uri="{9D8B030D-6E8A-4147-A177-3AD203B41FA5}">
                      <a16:colId xmlns:a16="http://schemas.microsoft.com/office/drawing/2014/main" val="2204209375"/>
                    </a:ext>
                  </a:extLst>
                </a:gridCol>
                <a:gridCol w="705250">
                  <a:extLst>
                    <a:ext uri="{9D8B030D-6E8A-4147-A177-3AD203B41FA5}">
                      <a16:colId xmlns:a16="http://schemas.microsoft.com/office/drawing/2014/main" val="821654862"/>
                    </a:ext>
                  </a:extLst>
                </a:gridCol>
              </a:tblGrid>
              <a:tr h="336889">
                <a:tc>
                  <a:txBody>
                    <a:bodyPr/>
                    <a:lstStyle/>
                    <a:p>
                      <a:pPr algn="ctr" latinLnBrk="1"/>
                      <a:r>
                        <a:rPr lang="en-US" altLang="ko-KR" sz="1350" dirty="0">
                          <a:solidFill>
                            <a:schemeClr val="tx1"/>
                          </a:solidFill>
                        </a:rPr>
                        <a:t>Month</a:t>
                      </a:r>
                      <a:endParaRPr lang="ko-KR" altLang="en-US" sz="1350" dirty="0">
                        <a:solidFill>
                          <a:schemeClr val="tx1"/>
                        </a:solidFill>
                      </a:endParaRPr>
                    </a:p>
                  </a:txBody>
                  <a:tcPr marL="74295" marR="74295" anchor="ctr">
                    <a:noFill/>
                  </a:tcPr>
                </a:tc>
                <a:tc>
                  <a:txBody>
                    <a:bodyPr/>
                    <a:lstStyle/>
                    <a:p>
                      <a:pPr algn="ctr" latinLnBrk="1"/>
                      <a:r>
                        <a:rPr lang="en-US" altLang="ko-KR" sz="1350" dirty="0">
                          <a:solidFill>
                            <a:schemeClr val="tx1"/>
                          </a:solidFill>
                        </a:rPr>
                        <a:t>1</a:t>
                      </a:r>
                      <a:endParaRPr lang="ko-KR" altLang="en-US" sz="1350" dirty="0">
                        <a:solidFill>
                          <a:schemeClr val="tx1"/>
                        </a:solidFill>
                      </a:endParaRPr>
                    </a:p>
                  </a:txBody>
                  <a:tcPr marL="74295" marR="74295" anchor="ctr">
                    <a:noFill/>
                  </a:tcPr>
                </a:tc>
                <a:tc>
                  <a:txBody>
                    <a:bodyPr/>
                    <a:lstStyle/>
                    <a:p>
                      <a:pPr algn="ctr" latinLnBrk="1"/>
                      <a:r>
                        <a:rPr lang="en-US" altLang="ko-KR" sz="1350" dirty="0">
                          <a:solidFill>
                            <a:schemeClr val="tx1"/>
                          </a:solidFill>
                        </a:rPr>
                        <a:t>2</a:t>
                      </a:r>
                      <a:endParaRPr lang="ko-KR" altLang="en-US" sz="1350" dirty="0">
                        <a:solidFill>
                          <a:schemeClr val="tx1"/>
                        </a:solidFill>
                      </a:endParaRPr>
                    </a:p>
                  </a:txBody>
                  <a:tcPr marL="74295" marR="74295" anchor="ctr">
                    <a:noFill/>
                  </a:tcPr>
                </a:tc>
                <a:tc>
                  <a:txBody>
                    <a:bodyPr/>
                    <a:lstStyle/>
                    <a:p>
                      <a:pPr algn="ctr" latinLnBrk="1"/>
                      <a:r>
                        <a:rPr lang="en-US" altLang="ko-KR" sz="1350" dirty="0">
                          <a:solidFill>
                            <a:schemeClr val="tx1"/>
                          </a:solidFill>
                        </a:rPr>
                        <a:t>3</a:t>
                      </a:r>
                      <a:endParaRPr lang="ko-KR" altLang="en-US" sz="1350" dirty="0">
                        <a:solidFill>
                          <a:schemeClr val="tx1"/>
                        </a:solidFill>
                      </a:endParaRPr>
                    </a:p>
                  </a:txBody>
                  <a:tcPr marL="74295" marR="74295" anchor="ctr">
                    <a:noFill/>
                  </a:tcPr>
                </a:tc>
                <a:tc>
                  <a:txBody>
                    <a:bodyPr/>
                    <a:lstStyle/>
                    <a:p>
                      <a:pPr algn="ctr" latinLnBrk="1"/>
                      <a:r>
                        <a:rPr lang="en-US" altLang="ko-KR" sz="1350" dirty="0">
                          <a:solidFill>
                            <a:schemeClr val="tx1"/>
                          </a:solidFill>
                        </a:rPr>
                        <a:t>4</a:t>
                      </a:r>
                      <a:endParaRPr lang="ko-KR" altLang="en-US" sz="1350" dirty="0">
                        <a:solidFill>
                          <a:schemeClr val="tx1"/>
                        </a:solidFill>
                      </a:endParaRPr>
                    </a:p>
                  </a:txBody>
                  <a:tcPr marL="74295" marR="74295" anchor="ctr">
                    <a:noFill/>
                  </a:tcPr>
                </a:tc>
                <a:tc>
                  <a:txBody>
                    <a:bodyPr/>
                    <a:lstStyle/>
                    <a:p>
                      <a:pPr algn="ctr" latinLnBrk="1"/>
                      <a:r>
                        <a:rPr lang="en-US" altLang="ko-KR" sz="1350" dirty="0">
                          <a:solidFill>
                            <a:schemeClr val="tx1"/>
                          </a:solidFill>
                        </a:rPr>
                        <a:t>5</a:t>
                      </a:r>
                      <a:endParaRPr lang="ko-KR" altLang="en-US" sz="1350" dirty="0">
                        <a:solidFill>
                          <a:schemeClr val="tx1"/>
                        </a:solidFill>
                      </a:endParaRPr>
                    </a:p>
                  </a:txBody>
                  <a:tcPr marL="74295" marR="74295" anchor="ctr">
                    <a:noFill/>
                  </a:tcPr>
                </a:tc>
                <a:tc>
                  <a:txBody>
                    <a:bodyPr/>
                    <a:lstStyle/>
                    <a:p>
                      <a:pPr algn="ctr" latinLnBrk="1"/>
                      <a:r>
                        <a:rPr lang="en-US" altLang="ko-KR" sz="1350" dirty="0">
                          <a:solidFill>
                            <a:schemeClr val="tx1"/>
                          </a:solidFill>
                        </a:rPr>
                        <a:t>6</a:t>
                      </a:r>
                      <a:endParaRPr lang="ko-KR" altLang="en-US" sz="1350" dirty="0">
                        <a:solidFill>
                          <a:schemeClr val="tx1"/>
                        </a:solidFill>
                      </a:endParaRPr>
                    </a:p>
                  </a:txBody>
                  <a:tcPr marL="74295" marR="74295" anchor="ctr">
                    <a:noFill/>
                  </a:tcPr>
                </a:tc>
                <a:tc>
                  <a:txBody>
                    <a:bodyPr/>
                    <a:lstStyle/>
                    <a:p>
                      <a:pPr algn="ctr" latinLnBrk="1"/>
                      <a:r>
                        <a:rPr lang="en-US" altLang="ko-KR" sz="1350" dirty="0">
                          <a:solidFill>
                            <a:schemeClr val="tx1"/>
                          </a:solidFill>
                        </a:rPr>
                        <a:t>7</a:t>
                      </a:r>
                      <a:endParaRPr lang="ko-KR" altLang="en-US" sz="1350" dirty="0">
                        <a:solidFill>
                          <a:schemeClr val="tx1"/>
                        </a:solidFill>
                      </a:endParaRPr>
                    </a:p>
                  </a:txBody>
                  <a:tcPr marL="74295" marR="74295" anchor="ctr">
                    <a:noFill/>
                  </a:tcPr>
                </a:tc>
                <a:tc>
                  <a:txBody>
                    <a:bodyPr/>
                    <a:lstStyle/>
                    <a:p>
                      <a:pPr algn="ctr" latinLnBrk="1"/>
                      <a:r>
                        <a:rPr lang="en-US" altLang="ko-KR" sz="1350" dirty="0">
                          <a:solidFill>
                            <a:schemeClr val="tx1"/>
                          </a:solidFill>
                        </a:rPr>
                        <a:t>8</a:t>
                      </a:r>
                      <a:endParaRPr lang="ko-KR" altLang="en-US" sz="1350" dirty="0">
                        <a:solidFill>
                          <a:schemeClr val="tx1"/>
                        </a:solidFill>
                      </a:endParaRPr>
                    </a:p>
                  </a:txBody>
                  <a:tcPr marL="74295" marR="74295" anchor="ctr">
                    <a:noFill/>
                  </a:tcPr>
                </a:tc>
                <a:tc>
                  <a:txBody>
                    <a:bodyPr/>
                    <a:lstStyle/>
                    <a:p>
                      <a:pPr algn="ctr" latinLnBrk="1"/>
                      <a:r>
                        <a:rPr lang="en-US" altLang="ko-KR" sz="1350" dirty="0">
                          <a:solidFill>
                            <a:schemeClr val="tx1"/>
                          </a:solidFill>
                        </a:rPr>
                        <a:t>9</a:t>
                      </a:r>
                      <a:endParaRPr lang="ko-KR" altLang="en-US" sz="1350" dirty="0">
                        <a:solidFill>
                          <a:schemeClr val="tx1"/>
                        </a:solidFill>
                      </a:endParaRPr>
                    </a:p>
                  </a:txBody>
                  <a:tcPr marL="74295" marR="74295" anchor="ctr">
                    <a:noFill/>
                  </a:tcPr>
                </a:tc>
                <a:tc>
                  <a:txBody>
                    <a:bodyPr/>
                    <a:lstStyle/>
                    <a:p>
                      <a:pPr algn="ctr" latinLnBrk="1"/>
                      <a:r>
                        <a:rPr lang="en-US" altLang="ko-KR" sz="1350" dirty="0">
                          <a:solidFill>
                            <a:schemeClr val="tx1"/>
                          </a:solidFill>
                        </a:rPr>
                        <a:t>10</a:t>
                      </a:r>
                      <a:endParaRPr lang="ko-KR" altLang="en-US" sz="1350" dirty="0">
                        <a:solidFill>
                          <a:schemeClr val="tx1"/>
                        </a:solidFill>
                      </a:endParaRPr>
                    </a:p>
                  </a:txBody>
                  <a:tcPr marL="74295" marR="74295" anchor="ctr">
                    <a:noFill/>
                  </a:tcPr>
                </a:tc>
                <a:tc>
                  <a:txBody>
                    <a:bodyPr/>
                    <a:lstStyle/>
                    <a:p>
                      <a:pPr algn="ctr" latinLnBrk="1"/>
                      <a:r>
                        <a:rPr lang="en-US" altLang="ko-KR" sz="1350" dirty="0">
                          <a:solidFill>
                            <a:schemeClr val="tx1"/>
                          </a:solidFill>
                        </a:rPr>
                        <a:t>11</a:t>
                      </a:r>
                      <a:endParaRPr lang="ko-KR" altLang="en-US" sz="1350" dirty="0">
                        <a:solidFill>
                          <a:schemeClr val="tx1"/>
                        </a:solidFill>
                      </a:endParaRPr>
                    </a:p>
                  </a:txBody>
                  <a:tcPr marL="74295" marR="74295" anchor="ctr">
                    <a:noFill/>
                  </a:tcPr>
                </a:tc>
                <a:tc>
                  <a:txBody>
                    <a:bodyPr/>
                    <a:lstStyle/>
                    <a:p>
                      <a:pPr algn="ctr" latinLnBrk="1"/>
                      <a:r>
                        <a:rPr lang="en-US" altLang="ko-KR" sz="1350" dirty="0">
                          <a:solidFill>
                            <a:schemeClr val="tx1"/>
                          </a:solidFill>
                        </a:rPr>
                        <a:t>12</a:t>
                      </a:r>
                      <a:endParaRPr lang="ko-KR" altLang="en-US" sz="1350" dirty="0">
                        <a:solidFill>
                          <a:schemeClr val="tx1"/>
                        </a:solidFill>
                      </a:endParaRPr>
                    </a:p>
                  </a:txBody>
                  <a:tcPr marL="74295" marR="74295" anchor="ctr">
                    <a:noFill/>
                  </a:tcPr>
                </a:tc>
                <a:tc>
                  <a:txBody>
                    <a:bodyPr/>
                    <a:lstStyle/>
                    <a:p>
                      <a:pPr algn="ctr" latinLnBrk="1"/>
                      <a:r>
                        <a:rPr lang="en-US" altLang="ko-KR" sz="1350" dirty="0">
                          <a:solidFill>
                            <a:schemeClr val="tx1"/>
                          </a:solidFill>
                        </a:rPr>
                        <a:t>Total</a:t>
                      </a:r>
                      <a:endParaRPr lang="ko-KR" altLang="en-US" sz="1350" dirty="0">
                        <a:solidFill>
                          <a:schemeClr val="tx1"/>
                        </a:solidFill>
                      </a:endParaRPr>
                    </a:p>
                  </a:txBody>
                  <a:tcPr marL="74295" marR="74295" anchor="ctr">
                    <a:noFill/>
                  </a:tcPr>
                </a:tc>
                <a:extLst>
                  <a:ext uri="{0D108BD9-81ED-4DB2-BD59-A6C34878D82A}">
                    <a16:rowId xmlns:a16="http://schemas.microsoft.com/office/drawing/2014/main" val="1707561013"/>
                  </a:ext>
                </a:extLst>
              </a:tr>
              <a:tr h="443032">
                <a:tc>
                  <a:txBody>
                    <a:bodyPr/>
                    <a:lstStyle/>
                    <a:p>
                      <a:pPr algn="ctr" latinLnBrk="1"/>
                      <a:r>
                        <a:rPr lang="en-US" altLang="ko-KR" sz="1350" dirty="0">
                          <a:solidFill>
                            <a:schemeClr val="tx1"/>
                          </a:solidFill>
                        </a:rPr>
                        <a:t>30-yr</a:t>
                      </a:r>
                      <a:r>
                        <a:rPr lang="en-US" altLang="ko-KR" sz="1350" baseline="0" dirty="0">
                          <a:solidFill>
                            <a:schemeClr val="tx1"/>
                          </a:solidFill>
                        </a:rPr>
                        <a:t> </a:t>
                      </a:r>
                      <a:r>
                        <a:rPr lang="en-US" altLang="ko-KR" sz="1350" baseline="0" dirty="0" err="1">
                          <a:solidFill>
                            <a:schemeClr val="tx1"/>
                          </a:solidFill>
                        </a:rPr>
                        <a:t>ave.</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0.3</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0.1</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0.3</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0.6</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1.0</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1.7</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3.6</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5.8</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4.9</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3.6</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2.3</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1.2</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25.6</a:t>
                      </a:r>
                      <a:endParaRPr lang="ko-KR" altLang="en-US" sz="1350" dirty="0">
                        <a:solidFill>
                          <a:schemeClr val="tx1"/>
                        </a:solidFill>
                      </a:endParaRPr>
                    </a:p>
                  </a:txBody>
                  <a:tcPr marL="74295" marR="74295" anchor="ctr"/>
                </a:tc>
                <a:extLst>
                  <a:ext uri="{0D108BD9-81ED-4DB2-BD59-A6C34878D82A}">
                    <a16:rowId xmlns:a16="http://schemas.microsoft.com/office/drawing/2014/main" val="1964432512"/>
                  </a:ext>
                </a:extLst>
              </a:tr>
              <a:tr h="443032">
                <a:tc>
                  <a:txBody>
                    <a:bodyPr/>
                    <a:lstStyle/>
                    <a:p>
                      <a:pPr algn="ctr" latinLnBrk="1"/>
                      <a:r>
                        <a:rPr lang="en-US" altLang="ko-KR" sz="1350" dirty="0">
                          <a:solidFill>
                            <a:schemeClr val="tx1"/>
                          </a:solidFill>
                        </a:rPr>
                        <a:t>2020</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1</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1</a:t>
                      </a:r>
                      <a:endParaRPr lang="ko-KR" altLang="en-US" sz="1350" dirty="0">
                        <a:solidFill>
                          <a:schemeClr val="tx1"/>
                        </a:solidFill>
                      </a:endParaRPr>
                    </a:p>
                  </a:txBody>
                  <a:tcPr marL="74295" marR="74295" anchor="ctr"/>
                </a:tc>
                <a:tc>
                  <a:txBody>
                    <a:bodyPr/>
                    <a:lstStyle/>
                    <a:p>
                      <a:pPr algn="ctr" latinLnBrk="1"/>
                      <a:r>
                        <a:rPr lang="en-US" altLang="ko-KR" sz="2000" b="1" dirty="0">
                          <a:solidFill>
                            <a:srgbClr val="FF0000"/>
                          </a:solidFill>
                        </a:rPr>
                        <a:t>NO</a:t>
                      </a:r>
                      <a:endParaRPr lang="ko-KR" altLang="en-US" sz="2000" b="1" dirty="0">
                        <a:solidFill>
                          <a:srgbClr val="FF0000"/>
                        </a:solidFill>
                      </a:endParaRPr>
                    </a:p>
                  </a:txBody>
                  <a:tcPr marL="74295" marR="74295" anchor="ctr"/>
                </a:tc>
                <a:tc>
                  <a:txBody>
                    <a:bodyPr/>
                    <a:lstStyle/>
                    <a:p>
                      <a:pPr algn="ctr" latinLnBrk="1"/>
                      <a:r>
                        <a:rPr lang="en-US" altLang="ko-KR" sz="2000" b="0" dirty="0">
                          <a:solidFill>
                            <a:srgbClr val="FF0000"/>
                          </a:solidFill>
                        </a:rPr>
                        <a:t>7</a:t>
                      </a:r>
                      <a:endParaRPr lang="ko-KR" altLang="en-US" sz="2000" b="0" dirty="0">
                        <a:solidFill>
                          <a:srgbClr val="FF0000"/>
                        </a:solidFill>
                      </a:endParaRPr>
                    </a:p>
                  </a:txBody>
                  <a:tcPr marL="74295" marR="74295" anchor="ctr"/>
                </a:tc>
                <a:tc>
                  <a:txBody>
                    <a:bodyPr/>
                    <a:lstStyle/>
                    <a:p>
                      <a:pPr algn="ctr" latinLnBrk="1"/>
                      <a:r>
                        <a:rPr lang="en-US" altLang="ko-KR" sz="2000" b="0" dirty="0">
                          <a:solidFill>
                            <a:srgbClr val="FF0000"/>
                          </a:solidFill>
                        </a:rPr>
                        <a:t>4</a:t>
                      </a:r>
                      <a:endParaRPr lang="ko-KR" altLang="en-US" sz="2000" b="0" dirty="0">
                        <a:solidFill>
                          <a:srgbClr val="FF0000"/>
                        </a:solidFill>
                      </a:endParaRPr>
                    </a:p>
                  </a:txBody>
                  <a:tcPr marL="74295" marR="74295" anchor="ctr"/>
                </a:tc>
                <a:tc>
                  <a:txBody>
                    <a:bodyPr/>
                    <a:lstStyle/>
                    <a:p>
                      <a:pPr algn="ctr" latinLnBrk="1"/>
                      <a:r>
                        <a:rPr lang="en-US" altLang="ko-KR" sz="2000" dirty="0">
                          <a:solidFill>
                            <a:srgbClr val="FF0000"/>
                          </a:solidFill>
                        </a:rPr>
                        <a:t>7</a:t>
                      </a:r>
                      <a:endParaRPr lang="ko-KR" altLang="en-US" sz="2000" dirty="0">
                        <a:solidFill>
                          <a:srgbClr val="FF0000"/>
                        </a:solidFill>
                      </a:endParaRPr>
                    </a:p>
                  </a:txBody>
                  <a:tcPr marL="74295" marR="74295" anchor="ctr"/>
                </a:tc>
                <a:tc>
                  <a:txBody>
                    <a:bodyPr/>
                    <a:lstStyle/>
                    <a:p>
                      <a:pPr algn="ctr" latinLnBrk="1"/>
                      <a:r>
                        <a:rPr lang="en-US" altLang="ko-KR" sz="1350" dirty="0">
                          <a:solidFill>
                            <a:schemeClr val="tx1"/>
                          </a:solidFill>
                        </a:rPr>
                        <a:t>2</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1</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23</a:t>
                      </a:r>
                      <a:endParaRPr lang="ko-KR" altLang="en-US" sz="1350" dirty="0">
                        <a:solidFill>
                          <a:schemeClr val="tx1"/>
                        </a:solidFill>
                      </a:endParaRPr>
                    </a:p>
                  </a:txBody>
                  <a:tcPr marL="74295" marR="74295" anchor="ctr"/>
                </a:tc>
                <a:extLst>
                  <a:ext uri="{0D108BD9-81ED-4DB2-BD59-A6C34878D82A}">
                    <a16:rowId xmlns:a16="http://schemas.microsoft.com/office/drawing/2014/main" val="2955717683"/>
                  </a:ext>
                </a:extLst>
              </a:tr>
              <a:tr h="443032">
                <a:tc>
                  <a:txBody>
                    <a:bodyPr/>
                    <a:lstStyle/>
                    <a:p>
                      <a:pPr algn="ctr" latinLnBrk="1"/>
                      <a:r>
                        <a:rPr lang="en-US" altLang="ko-KR" sz="1350" dirty="0">
                          <a:solidFill>
                            <a:schemeClr val="tx1"/>
                          </a:solidFill>
                        </a:rPr>
                        <a:t>2021*</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1</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1</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1</a:t>
                      </a:r>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2</a:t>
                      </a:r>
                      <a:endParaRPr lang="ko-KR" altLang="en-US" sz="1350" dirty="0">
                        <a:solidFill>
                          <a:schemeClr val="tx1"/>
                        </a:solidFill>
                      </a:endParaRPr>
                    </a:p>
                  </a:txBody>
                  <a:tcPr marL="74295" marR="74295" anchor="ctr"/>
                </a:tc>
                <a:tc>
                  <a:txBody>
                    <a:bodyPr/>
                    <a:lstStyle/>
                    <a:p>
                      <a:pPr algn="ctr" latinLnBrk="1"/>
                      <a:r>
                        <a:rPr lang="en-US" altLang="ko-KR" sz="1400" b="0" dirty="0">
                          <a:solidFill>
                            <a:schemeClr val="tx1"/>
                          </a:solidFill>
                        </a:rPr>
                        <a:t>3</a:t>
                      </a:r>
                      <a:endParaRPr lang="ko-KR" altLang="en-US" sz="1400" b="0" dirty="0">
                        <a:solidFill>
                          <a:schemeClr val="tx1"/>
                        </a:solidFill>
                      </a:endParaRPr>
                    </a:p>
                  </a:txBody>
                  <a:tcPr marL="74295" marR="74295" anchor="ctr"/>
                </a:tc>
                <a:tc>
                  <a:txBody>
                    <a:bodyPr/>
                    <a:lstStyle/>
                    <a:p>
                      <a:pPr algn="ctr" latinLnBrk="1"/>
                      <a:r>
                        <a:rPr lang="en-US" altLang="ko-KR" sz="1400" b="0" dirty="0">
                          <a:solidFill>
                            <a:schemeClr val="tx1"/>
                          </a:solidFill>
                        </a:rPr>
                        <a:t>4</a:t>
                      </a:r>
                      <a:endParaRPr lang="ko-KR" altLang="en-US" sz="1400" b="0" dirty="0">
                        <a:solidFill>
                          <a:schemeClr val="tx1"/>
                        </a:solidFill>
                      </a:endParaRPr>
                    </a:p>
                  </a:txBody>
                  <a:tcPr marL="74295" marR="74295" anchor="ctr"/>
                </a:tc>
                <a:tc>
                  <a:txBody>
                    <a:bodyPr/>
                    <a:lstStyle/>
                    <a:p>
                      <a:pPr algn="ctr" latinLnBrk="1"/>
                      <a:r>
                        <a:rPr lang="en-US" altLang="ko-KR" sz="1400" b="0" dirty="0">
                          <a:solidFill>
                            <a:schemeClr val="tx1"/>
                          </a:solidFill>
                        </a:rPr>
                        <a:t>4</a:t>
                      </a:r>
                      <a:endParaRPr lang="ko-KR" altLang="en-US" sz="1400" b="0" dirty="0">
                        <a:solidFill>
                          <a:schemeClr val="tx1"/>
                        </a:solidFill>
                      </a:endParaRPr>
                    </a:p>
                  </a:txBody>
                  <a:tcPr marL="74295" marR="74295" anchor="ctr"/>
                </a:tc>
                <a:tc>
                  <a:txBody>
                    <a:bodyPr/>
                    <a:lstStyle/>
                    <a:p>
                      <a:pPr algn="ctr" latinLnBrk="1"/>
                      <a:r>
                        <a:rPr lang="en-US" altLang="ko-KR" sz="1350" b="0" dirty="0">
                          <a:solidFill>
                            <a:schemeClr val="tx1"/>
                          </a:solidFill>
                        </a:rPr>
                        <a:t>4</a:t>
                      </a:r>
                      <a:endParaRPr lang="ko-KR" altLang="en-US" sz="1350" b="0" dirty="0">
                        <a:solidFill>
                          <a:schemeClr val="tx1"/>
                        </a:solidFill>
                      </a:endParaRPr>
                    </a:p>
                  </a:txBody>
                  <a:tcPr marL="74295" marR="74295" anchor="ctr"/>
                </a:tc>
                <a:tc>
                  <a:txBody>
                    <a:bodyPr/>
                    <a:lstStyle/>
                    <a:p>
                      <a:pPr algn="ctr" latinLnBrk="1"/>
                      <a:endParaRPr lang="ko-KR" altLang="en-US" sz="1350" dirty="0">
                        <a:solidFill>
                          <a:schemeClr val="tx1"/>
                        </a:solidFill>
                      </a:endParaRPr>
                    </a:p>
                  </a:txBody>
                  <a:tcPr marL="74295" marR="74295" anchor="ctr"/>
                </a:tc>
                <a:tc>
                  <a:txBody>
                    <a:bodyPr/>
                    <a:lstStyle/>
                    <a:p>
                      <a:pPr algn="ctr" latinLnBrk="1"/>
                      <a:endParaRPr lang="ko-KR" altLang="en-US" sz="1350" dirty="0">
                        <a:solidFill>
                          <a:schemeClr val="tx1"/>
                        </a:solidFill>
                      </a:endParaRPr>
                    </a:p>
                  </a:txBody>
                  <a:tcPr marL="74295" marR="74295" anchor="ctr"/>
                </a:tc>
                <a:tc>
                  <a:txBody>
                    <a:bodyPr/>
                    <a:lstStyle/>
                    <a:p>
                      <a:pPr algn="ctr" latinLnBrk="1"/>
                      <a:r>
                        <a:rPr lang="en-US" altLang="ko-KR" sz="1350" dirty="0">
                          <a:solidFill>
                            <a:schemeClr val="tx1"/>
                          </a:solidFill>
                        </a:rPr>
                        <a:t>20</a:t>
                      </a:r>
                      <a:endParaRPr lang="ko-KR" altLang="en-US" sz="1350" dirty="0">
                        <a:solidFill>
                          <a:schemeClr val="tx1"/>
                        </a:solidFill>
                      </a:endParaRPr>
                    </a:p>
                  </a:txBody>
                  <a:tcPr marL="74295" marR="74295" anchor="ct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11810682-66D4-4EF7-AFB7-83067117D089}"/>
              </a:ext>
            </a:extLst>
          </p:cNvPr>
          <p:cNvSpPr txBox="1"/>
          <p:nvPr/>
        </p:nvSpPr>
        <p:spPr>
          <a:xfrm>
            <a:off x="981777" y="6151729"/>
            <a:ext cx="3667808" cy="382092"/>
          </a:xfrm>
          <a:prstGeom prst="rect">
            <a:avLst/>
          </a:prstGeom>
          <a:noFill/>
        </p:spPr>
        <p:txBody>
          <a:bodyPr wrap="square" rtlCol="0">
            <a:spAutoFit/>
          </a:bodyPr>
          <a:lstStyle/>
          <a:p>
            <a:pPr>
              <a:lnSpc>
                <a:spcPct val="150000"/>
              </a:lnSpc>
            </a:pPr>
            <a:r>
              <a:rPr lang="ko-KR" altLang="en-US" sz="1400" dirty="0">
                <a:latin typeface="+mn-ea"/>
              </a:rPr>
              <a:t>     </a:t>
            </a:r>
            <a:r>
              <a:rPr lang="en-US" altLang="ko-KR" sz="1400" dirty="0">
                <a:latin typeface="+mn-ea"/>
              </a:rPr>
              <a:t>*</a:t>
            </a:r>
            <a:r>
              <a:rPr lang="ko-KR" altLang="en-US" sz="1400" dirty="0">
                <a:latin typeface="+mn-ea"/>
              </a:rPr>
              <a:t> </a:t>
            </a:r>
            <a:r>
              <a:rPr lang="en-US" altLang="ko-KR" sz="1400" i="1" dirty="0">
                <a:latin typeface="+mn-ea"/>
              </a:rPr>
              <a:t>2021: tentative track, will be confirmed </a:t>
            </a:r>
          </a:p>
        </p:txBody>
      </p:sp>
      <p:sp>
        <p:nvSpPr>
          <p:cNvPr id="2" name="TextBox 1">
            <a:extLst>
              <a:ext uri="{FF2B5EF4-FFF2-40B4-BE49-F238E27FC236}">
                <a16:creationId xmlns:a16="http://schemas.microsoft.com/office/drawing/2014/main" id="{7CD33E6E-0F8B-4900-98CD-7D897F88F362}"/>
              </a:ext>
            </a:extLst>
          </p:cNvPr>
          <p:cNvSpPr txBox="1"/>
          <p:nvPr/>
        </p:nvSpPr>
        <p:spPr>
          <a:xfrm>
            <a:off x="5057911" y="5193978"/>
            <a:ext cx="2144684" cy="445896"/>
          </a:xfrm>
          <a:prstGeom prst="rect">
            <a:avLst/>
          </a:prstGeom>
          <a:noFill/>
          <a:ln w="38100">
            <a:solidFill>
              <a:schemeClr val="accent1"/>
            </a:solidFill>
          </a:ln>
        </p:spPr>
        <p:txBody>
          <a:bodyPr wrap="square" rtlCol="0">
            <a:spAutoFit/>
          </a:bodyPr>
          <a:lstStyle/>
          <a:p>
            <a:pPr algn="l"/>
            <a:endParaRPr lang="ko-KR" altLang="en-US" sz="1400" spc="-150" dirty="0"/>
          </a:p>
        </p:txBody>
      </p:sp>
    </p:spTree>
    <p:extLst>
      <p:ext uri="{BB962C8B-B14F-4D97-AF65-F5344CB8AC3E}">
        <p14:creationId xmlns:p14="http://schemas.microsoft.com/office/powerpoint/2010/main" val="4042720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9148" y="1310754"/>
            <a:ext cx="6527179" cy="967957"/>
          </a:xfrm>
          <a:prstGeom prst="rect">
            <a:avLst/>
          </a:prstGeom>
          <a:noFill/>
        </p:spPr>
        <p:txBody>
          <a:bodyPr wrap="square" rtlCol="0">
            <a:spAutoFit/>
          </a:bodyPr>
          <a:lstStyle/>
          <a:p>
            <a:pPr>
              <a:lnSpc>
                <a:spcPct val="150000"/>
              </a:lnSpc>
            </a:pPr>
            <a:r>
              <a:rPr lang="ko-KR" altLang="en-US" sz="2000" dirty="0">
                <a:latin typeface="+mn-ea"/>
              </a:rPr>
              <a:t>      </a:t>
            </a:r>
            <a:r>
              <a:rPr lang="en-US" altLang="ko-KR" sz="2000" dirty="0">
                <a:latin typeface="+mn-ea"/>
              </a:rPr>
              <a:t>- </a:t>
            </a:r>
            <a:r>
              <a:rPr lang="en-US" altLang="ko-KR" sz="2000" dirty="0"/>
              <a:t>Review the current status of the seasonal TC predictions</a:t>
            </a:r>
            <a:br>
              <a:rPr lang="en-US" altLang="ko-KR" sz="2000" dirty="0"/>
            </a:br>
            <a:r>
              <a:rPr lang="en-US" altLang="ko-KR" sz="2000" dirty="0"/>
              <a:t>      - Suggestion for new research topics</a:t>
            </a:r>
            <a:endParaRPr lang="en-US" altLang="ko-KR" sz="2000" dirty="0">
              <a:latin typeface="+mn-ea"/>
            </a:endParaRPr>
          </a:p>
        </p:txBody>
      </p:sp>
      <p:sp>
        <p:nvSpPr>
          <p:cNvPr id="15" name="TextBox 14"/>
          <p:cNvSpPr txBox="1"/>
          <p:nvPr/>
        </p:nvSpPr>
        <p:spPr>
          <a:xfrm>
            <a:off x="631791" y="571189"/>
            <a:ext cx="1967205" cy="492443"/>
          </a:xfrm>
          <a:prstGeom prst="rect">
            <a:avLst/>
          </a:prstGeom>
          <a:noFill/>
        </p:spPr>
        <p:txBody>
          <a:bodyPr wrap="none" rtlCol="0">
            <a:spAutoFit/>
          </a:bodyPr>
          <a:lstStyle/>
          <a:p>
            <a:r>
              <a:rPr lang="en-US" altLang="ko-KR" sz="2600" dirty="0"/>
              <a:t>2. Purpose</a:t>
            </a:r>
            <a:endParaRPr lang="ko-KR" altLang="en-US" sz="2600" dirty="0"/>
          </a:p>
        </p:txBody>
      </p:sp>
    </p:spTree>
    <p:extLst>
      <p:ext uri="{BB962C8B-B14F-4D97-AF65-F5344CB8AC3E}">
        <p14:creationId xmlns:p14="http://schemas.microsoft.com/office/powerpoint/2010/main" val="16665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898" y="1208453"/>
            <a:ext cx="3734782" cy="1443087"/>
          </a:xfrm>
          <a:prstGeom prst="rect">
            <a:avLst/>
          </a:prstGeom>
          <a:noFill/>
        </p:spPr>
        <p:txBody>
          <a:bodyPr wrap="square" rtlCol="0">
            <a:spAutoFit/>
          </a:bodyPr>
          <a:lstStyle/>
          <a:p>
            <a:r>
              <a:rPr lang="en-US" altLang="ko-KR" sz="1463" dirty="0"/>
              <a:t>(</a:t>
            </a:r>
            <a:r>
              <a:rPr lang="en-US" altLang="ko-KR" sz="1463" dirty="0" err="1"/>
              <a:t>Klotzbach</a:t>
            </a:r>
            <a:r>
              <a:rPr lang="ko-KR" altLang="en-US" sz="1463" dirty="0"/>
              <a:t> </a:t>
            </a:r>
            <a:r>
              <a:rPr lang="en-US" altLang="ko-KR" sz="1463" dirty="0"/>
              <a:t>et al. 2019, TCRR)</a:t>
            </a:r>
            <a:br>
              <a:rPr lang="en-US" altLang="ko-KR" sz="1463" dirty="0"/>
            </a:br>
            <a:r>
              <a:rPr lang="en-US" altLang="ko-KR" sz="1463" dirty="0"/>
              <a:t>Seasonal tropical cyclone forecasting</a:t>
            </a:r>
            <a:br>
              <a:rPr lang="en-US" altLang="ko-KR" sz="1463" dirty="0"/>
            </a:br>
            <a:br>
              <a:rPr lang="en-US" altLang="ko-KR" sz="1463" dirty="0"/>
            </a:br>
            <a:r>
              <a:rPr lang="en-US" altLang="ko-KR" sz="1463" dirty="0"/>
              <a:t>(1) Statistical model</a:t>
            </a:r>
            <a:br>
              <a:rPr lang="en-US" altLang="ko-KR" sz="1463" dirty="0"/>
            </a:br>
            <a:r>
              <a:rPr lang="en-US" altLang="ko-KR" sz="1463" dirty="0"/>
              <a:t>(2) Statistical-Dynamical model(hybrid model)</a:t>
            </a:r>
            <a:br>
              <a:rPr lang="en-US" altLang="ko-KR" sz="1463" dirty="0"/>
            </a:br>
            <a:r>
              <a:rPr lang="en-US" altLang="ko-KR" sz="1463" dirty="0"/>
              <a:t>(3) Dynamical model</a:t>
            </a:r>
            <a:endParaRPr lang="ko-KR" altLang="en-US" sz="1463" dirty="0">
              <a:solidFill>
                <a:srgbClr val="00B0F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711" y="161808"/>
            <a:ext cx="5185987" cy="669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8022" y="570878"/>
            <a:ext cx="2997552" cy="492443"/>
          </a:xfrm>
          <a:prstGeom prst="rect">
            <a:avLst/>
          </a:prstGeom>
          <a:noFill/>
        </p:spPr>
        <p:txBody>
          <a:bodyPr wrap="none" rtlCol="0">
            <a:spAutoFit/>
          </a:bodyPr>
          <a:lstStyle/>
          <a:p>
            <a:r>
              <a:rPr lang="en-US" altLang="ko-KR" sz="2600" dirty="0"/>
              <a:t>3. Current status</a:t>
            </a:r>
            <a:endParaRPr lang="ko-KR" altLang="en-US" sz="2600" dirty="0"/>
          </a:p>
        </p:txBody>
      </p:sp>
    </p:spTree>
    <p:extLst>
      <p:ext uri="{BB962C8B-B14F-4D97-AF65-F5344CB8AC3E}">
        <p14:creationId xmlns:p14="http://schemas.microsoft.com/office/powerpoint/2010/main" val="4189364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9820" y="858803"/>
            <a:ext cx="8006359" cy="584775"/>
          </a:xfrm>
          <a:prstGeom prst="rect">
            <a:avLst/>
          </a:prstGeom>
          <a:noFill/>
        </p:spPr>
        <p:txBody>
          <a:bodyPr wrap="none" rtlCol="0">
            <a:spAutoFit/>
          </a:bodyPr>
          <a:lstStyle/>
          <a:p>
            <a:r>
              <a:rPr lang="en-US" altLang="ko-KR" sz="3200" dirty="0"/>
              <a:t>Main Mechanism of the TC seasonal prediction</a:t>
            </a:r>
            <a:endParaRPr lang="ko-KR" altLang="en-US" sz="2400" dirty="0"/>
          </a:p>
        </p:txBody>
      </p:sp>
      <p:sp>
        <p:nvSpPr>
          <p:cNvPr id="2" name="TextBox 1"/>
          <p:cNvSpPr txBox="1"/>
          <p:nvPr/>
        </p:nvSpPr>
        <p:spPr>
          <a:xfrm>
            <a:off x="391681" y="1559890"/>
            <a:ext cx="8841219" cy="4858574"/>
          </a:xfrm>
          <a:prstGeom prst="rect">
            <a:avLst/>
          </a:prstGeom>
          <a:noFill/>
        </p:spPr>
        <p:txBody>
          <a:bodyPr wrap="square" rtlCol="0">
            <a:spAutoFit/>
          </a:bodyPr>
          <a:lstStyle/>
          <a:p>
            <a:endParaRPr lang="ko-KR" altLang="en-US" dirty="0"/>
          </a:p>
          <a:p>
            <a:pPr marL="342900" indent="-342900" algn="just" fontAlgn="base" latinLnBrk="0">
              <a:lnSpc>
                <a:spcPct val="150000"/>
              </a:lnSpc>
              <a:spcAft>
                <a:spcPts val="1000"/>
              </a:spcAft>
              <a:buAutoNum type="arabicPeriod"/>
            </a:pPr>
            <a:r>
              <a:rPr lang="en-US" altLang="ko-KR" sz="1800" kern="0" dirty="0">
                <a:solidFill>
                  <a:srgbClr val="000000"/>
                </a:solidFill>
                <a:effectLst/>
                <a:latin typeface="Times New Roman" panose="02020603050405020304" pitchFamily="18" charset="0"/>
                <a:ea typeface="한양신명조"/>
                <a:cs typeface="Times New Roman" panose="02020603050405020304" pitchFamily="18" charset="0"/>
              </a:rPr>
              <a:t>Neville Nicholls (1979, 1984, 1985) initiated seasonal TC forecasts at the Australian Bureau of Meteorology for the Australian region, and William Gray (1984a, b) started seasonal TC forecasts at Colorado State University for the Atlantic Basin.</a:t>
            </a:r>
          </a:p>
          <a:p>
            <a:pPr marL="342900" indent="-342900" algn="just" fontAlgn="base" latinLnBrk="0">
              <a:lnSpc>
                <a:spcPct val="150000"/>
              </a:lnSpc>
              <a:spcAft>
                <a:spcPts val="1000"/>
              </a:spcAft>
              <a:buAutoNum type="arabicPeriod"/>
            </a:pPr>
            <a:r>
              <a:rPr lang="en-US" altLang="ko-KR" sz="1800" kern="0" dirty="0">
                <a:solidFill>
                  <a:srgbClr val="000000"/>
                </a:solidFill>
                <a:effectLst/>
                <a:latin typeface="Times New Roman" panose="02020603050405020304" pitchFamily="18" charset="0"/>
                <a:ea typeface="한양신명조"/>
                <a:cs typeface="Times New Roman" panose="02020603050405020304" pitchFamily="18" charset="0"/>
              </a:rPr>
              <a:t> Chan et al. (1998, 2001) expanded seasonal predictions to the WNP. These researchers developed statistical models based on the </a:t>
            </a:r>
            <a:r>
              <a:rPr lang="en-US" altLang="ko-KR" sz="1800" b="1" kern="0" dirty="0">
                <a:solidFill>
                  <a:srgbClr val="FF0000"/>
                </a:solidFill>
                <a:effectLst/>
                <a:latin typeface="Times New Roman" panose="02020603050405020304" pitchFamily="18" charset="0"/>
                <a:ea typeface="한양신명조"/>
                <a:cs typeface="Times New Roman" panose="02020603050405020304" pitchFamily="18" charset="0"/>
              </a:rPr>
              <a:t>relationships between TC activity and factors such as sea surface temperature (SST) and monsoons. </a:t>
            </a:r>
          </a:p>
          <a:p>
            <a:pPr marL="342900" indent="-342900" algn="just" fontAlgn="base" latinLnBrk="0">
              <a:lnSpc>
                <a:spcPct val="150000"/>
              </a:lnSpc>
              <a:spcAft>
                <a:spcPts val="1000"/>
              </a:spcAft>
              <a:buAutoNum type="arabicPeriod"/>
            </a:pPr>
            <a:r>
              <a:rPr lang="en-US" altLang="ko-KR" sz="1800" kern="0" dirty="0" err="1">
                <a:solidFill>
                  <a:srgbClr val="000000"/>
                </a:solidFill>
                <a:effectLst/>
                <a:latin typeface="Times New Roman" panose="02020603050405020304" pitchFamily="18" charset="0"/>
                <a:ea typeface="한양신명조"/>
                <a:cs typeface="Times New Roman" panose="02020603050405020304" pitchFamily="18" charset="0"/>
              </a:rPr>
              <a:t>Vitart</a:t>
            </a:r>
            <a:r>
              <a:rPr lang="en-US" altLang="ko-KR" sz="1800" kern="0" dirty="0">
                <a:solidFill>
                  <a:srgbClr val="000000"/>
                </a:solidFill>
                <a:effectLst/>
                <a:latin typeface="Times New Roman" panose="02020603050405020304" pitchFamily="18" charset="0"/>
                <a:ea typeface="한양신명조"/>
                <a:cs typeface="Times New Roman" panose="02020603050405020304" pitchFamily="18" charset="0"/>
              </a:rPr>
              <a:t> et al. (1997) and </a:t>
            </a:r>
            <a:r>
              <a:rPr lang="en-US" altLang="ko-KR" sz="1800" kern="0" dirty="0" err="1">
                <a:solidFill>
                  <a:srgbClr val="000000"/>
                </a:solidFill>
                <a:effectLst/>
                <a:latin typeface="Times New Roman" panose="02020603050405020304" pitchFamily="18" charset="0"/>
                <a:ea typeface="한양신명조"/>
                <a:cs typeface="Times New Roman" panose="02020603050405020304" pitchFamily="18" charset="0"/>
              </a:rPr>
              <a:t>Vitart</a:t>
            </a:r>
            <a:r>
              <a:rPr lang="en-US" altLang="ko-KR" sz="1800" kern="0" dirty="0">
                <a:solidFill>
                  <a:srgbClr val="000000"/>
                </a:solidFill>
                <a:effectLst/>
                <a:latin typeface="Times New Roman" panose="02020603050405020304" pitchFamily="18" charset="0"/>
                <a:ea typeface="한양신명조"/>
                <a:cs typeface="Times New Roman" panose="02020603050405020304" pitchFamily="18" charset="0"/>
              </a:rPr>
              <a:t> and Stockdale (2001) introduced a hybrid statistical–dynamical forecast that uses model-predicted SSTs for seasonal Atlantic TC predictions. </a:t>
            </a:r>
          </a:p>
          <a:p>
            <a:pPr marL="342900" indent="-342900" algn="just" fontAlgn="base" latinLnBrk="0">
              <a:lnSpc>
                <a:spcPct val="150000"/>
              </a:lnSpc>
              <a:spcAft>
                <a:spcPts val="1000"/>
              </a:spcAft>
              <a:buAutoNum type="arabicPeriod"/>
            </a:pPr>
            <a:r>
              <a:rPr lang="en-US" altLang="ko-KR" sz="1800" kern="0" dirty="0">
                <a:solidFill>
                  <a:srgbClr val="000000"/>
                </a:solidFill>
                <a:effectLst/>
                <a:latin typeface="Times New Roman" panose="02020603050405020304" pitchFamily="18" charset="0"/>
                <a:ea typeface="한양신명조"/>
                <a:cs typeface="Times New Roman" panose="02020603050405020304" pitchFamily="18" charset="0"/>
              </a:rPr>
              <a:t>Many operational organizations currently use statistical–dynamical models for seasonal TC forecasts. </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293304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1791" y="1063632"/>
            <a:ext cx="8603000" cy="5509200"/>
          </a:xfrm>
          <a:prstGeom prst="rect">
            <a:avLst/>
          </a:prstGeom>
          <a:noFill/>
        </p:spPr>
        <p:txBody>
          <a:bodyPr wrap="square" rtlCol="0">
            <a:spAutoFit/>
          </a:bodyPr>
          <a:lstStyle/>
          <a:p>
            <a:pPr fontAlgn="base"/>
            <a:r>
              <a:rPr lang="ko-KR" altLang="en-US" sz="1600" dirty="0">
                <a:latin typeface="+mn-ea"/>
              </a:rPr>
              <a:t>    </a:t>
            </a:r>
            <a:r>
              <a:rPr lang="en-US" altLang="ko-KR" sz="1600" dirty="0">
                <a:latin typeface="+mn-ea"/>
              </a:rPr>
              <a:t>1.</a:t>
            </a:r>
            <a:r>
              <a:rPr lang="en-US" altLang="ko-KR" sz="1600" dirty="0"/>
              <a:t> Analyzing the current characteristics of atmospheric and oceanic variables related to TC activity,       such as SST, monsoons, convection, Madden–Julian Oscillation (MJO), and circulation of the Pacific High and the Tibetan High. </a:t>
            </a:r>
            <a:endParaRPr lang="ko-KR" altLang="ko-KR" sz="1600" dirty="0"/>
          </a:p>
          <a:p>
            <a:pPr fontAlgn="base"/>
            <a:br>
              <a:rPr lang="en-US" altLang="ko-KR" sz="1600" dirty="0"/>
            </a:br>
            <a:r>
              <a:rPr lang="en-US" altLang="ko-KR" sz="1600" dirty="0"/>
              <a:t>    2. Finding years with climatological characteristics similar to those of the current year based on step (i), such as El Niño/La Niña years and strong/weak monsoon activity.</a:t>
            </a:r>
            <a:endParaRPr lang="ko-KR" altLang="ko-KR" sz="1600" dirty="0"/>
          </a:p>
          <a:p>
            <a:pPr fontAlgn="base"/>
            <a:br>
              <a:rPr lang="en-US" altLang="ko-KR" sz="1600" dirty="0"/>
            </a:br>
            <a:r>
              <a:rPr lang="en-US" altLang="ko-KR" sz="1600" dirty="0"/>
              <a:t>   3. Examining the results of four models: a statistical model, a dynamical model, and statistical–dynamical models Ⅰ and Ⅱ.</a:t>
            </a:r>
            <a:endParaRPr lang="ko-KR" altLang="ko-KR" sz="1600" dirty="0"/>
          </a:p>
          <a:p>
            <a:pPr fontAlgn="base"/>
            <a:br>
              <a:rPr lang="en-US" altLang="ko-KR" sz="1600" dirty="0"/>
            </a:br>
            <a:r>
              <a:rPr lang="en-US" altLang="ko-KR" sz="1600" dirty="0"/>
              <a:t>  4. Comparing the forecasts of other organizations, such as the European Center for Medium -Range Weather Forecasts, Tropical Storm Risk, Hong Kong University, and the International Research Institute for Climate and Society.</a:t>
            </a:r>
            <a:endParaRPr lang="ko-KR" altLang="ko-KR" sz="1600" dirty="0"/>
          </a:p>
          <a:p>
            <a:pPr fontAlgn="base"/>
            <a:br>
              <a:rPr lang="en-US" altLang="ko-KR" sz="1600" dirty="0"/>
            </a:br>
            <a:r>
              <a:rPr lang="en-US" altLang="ko-KR" sz="1600" dirty="0"/>
              <a:t>  5. Preparing a seasonal forecast draft, discussing it at a joint climate–TC expert meeting, and making the final decisions.</a:t>
            </a:r>
            <a:endParaRPr lang="ko-KR" altLang="ko-KR" sz="1600" dirty="0"/>
          </a:p>
          <a:p>
            <a:pPr fontAlgn="base"/>
            <a:br>
              <a:rPr lang="en-US" altLang="ko-KR" sz="1600" dirty="0"/>
            </a:br>
            <a:r>
              <a:rPr lang="en-US" altLang="ko-KR" sz="1600" dirty="0"/>
              <a:t>  6. Releasing the seasonal TC forecast in the third week of May for summer and in the third week of August for fall</a:t>
            </a:r>
            <a:endParaRPr lang="ko-KR" altLang="ko-KR" sz="1600" dirty="0"/>
          </a:p>
          <a:p>
            <a:pPr fontAlgn="base"/>
            <a:br>
              <a:rPr lang="en-US" altLang="ko-KR" sz="1600" dirty="0"/>
            </a:br>
            <a:r>
              <a:rPr lang="en-US" altLang="ko-KR" sz="1600" dirty="0"/>
              <a:t>  7. Evaluating the forecast after the TC season to better understand the discrepancies between the forecasts and observations and improve future predictions.</a:t>
            </a:r>
            <a:endParaRPr lang="ko-KR" altLang="ko-KR" sz="1600" dirty="0"/>
          </a:p>
        </p:txBody>
      </p:sp>
      <p:sp>
        <p:nvSpPr>
          <p:cNvPr id="15" name="TextBox 14"/>
          <p:cNvSpPr txBox="1"/>
          <p:nvPr/>
        </p:nvSpPr>
        <p:spPr>
          <a:xfrm>
            <a:off x="631791" y="571189"/>
            <a:ext cx="2305952" cy="492443"/>
          </a:xfrm>
          <a:prstGeom prst="rect">
            <a:avLst/>
          </a:prstGeom>
          <a:noFill/>
        </p:spPr>
        <p:txBody>
          <a:bodyPr wrap="none" rtlCol="0">
            <a:spAutoFit/>
          </a:bodyPr>
          <a:lstStyle/>
          <a:p>
            <a:r>
              <a:rPr lang="en-US" altLang="ko-KR" sz="2600" dirty="0"/>
              <a:t>4. Procedure</a:t>
            </a:r>
            <a:endParaRPr lang="ko-KR" altLang="en-US" sz="2600" dirty="0"/>
          </a:p>
        </p:txBody>
      </p:sp>
    </p:spTree>
    <p:extLst>
      <p:ext uri="{BB962C8B-B14F-4D97-AF65-F5344CB8AC3E}">
        <p14:creationId xmlns:p14="http://schemas.microsoft.com/office/powerpoint/2010/main" val="226308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31791" y="571189"/>
            <a:ext cx="1622560" cy="492443"/>
          </a:xfrm>
          <a:prstGeom prst="rect">
            <a:avLst/>
          </a:prstGeom>
          <a:noFill/>
        </p:spPr>
        <p:txBody>
          <a:bodyPr wrap="none" rtlCol="0">
            <a:spAutoFit/>
          </a:bodyPr>
          <a:lstStyle/>
          <a:p>
            <a:r>
              <a:rPr lang="en-US" altLang="ko-KR" sz="2600" dirty="0"/>
              <a:t>5. Model</a:t>
            </a:r>
            <a:endParaRPr lang="ko-KR" altLang="en-US" sz="2600" dirty="0"/>
          </a:p>
        </p:txBody>
      </p:sp>
      <p:graphicFrame>
        <p:nvGraphicFramePr>
          <p:cNvPr id="5" name="표 4"/>
          <p:cNvGraphicFramePr>
            <a:graphicFrameLocks noGrp="1"/>
          </p:cNvGraphicFramePr>
          <p:nvPr>
            <p:extLst>
              <p:ext uri="{D42A27DB-BD31-4B8C-83A1-F6EECF244321}">
                <p14:modId xmlns:p14="http://schemas.microsoft.com/office/powerpoint/2010/main" val="2512481320"/>
              </p:ext>
            </p:extLst>
          </p:nvPr>
        </p:nvGraphicFramePr>
        <p:xfrm>
          <a:off x="1649056" y="1063632"/>
          <a:ext cx="7785090" cy="5522661"/>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2664069">
                  <a:extLst>
                    <a:ext uri="{9D8B030D-6E8A-4147-A177-3AD203B41FA5}">
                      <a16:colId xmlns:a16="http://schemas.microsoft.com/office/drawing/2014/main" val="20001"/>
                    </a:ext>
                  </a:extLst>
                </a:gridCol>
                <a:gridCol w="1373544">
                  <a:extLst>
                    <a:ext uri="{9D8B030D-6E8A-4147-A177-3AD203B41FA5}">
                      <a16:colId xmlns:a16="http://schemas.microsoft.com/office/drawing/2014/main" val="20002"/>
                    </a:ext>
                  </a:extLst>
                </a:gridCol>
                <a:gridCol w="1107831">
                  <a:extLst>
                    <a:ext uri="{9D8B030D-6E8A-4147-A177-3AD203B41FA5}">
                      <a16:colId xmlns:a16="http://schemas.microsoft.com/office/drawing/2014/main" val="20003"/>
                    </a:ext>
                  </a:extLst>
                </a:gridCol>
                <a:gridCol w="1318846">
                  <a:extLst>
                    <a:ext uri="{9D8B030D-6E8A-4147-A177-3AD203B41FA5}">
                      <a16:colId xmlns:a16="http://schemas.microsoft.com/office/drawing/2014/main" val="20004"/>
                    </a:ext>
                  </a:extLst>
                </a:gridCol>
              </a:tblGrid>
              <a:tr h="370840">
                <a:tc>
                  <a:txBody>
                    <a:bodyPr/>
                    <a:lstStyle/>
                    <a:p>
                      <a:pPr latinLnBrk="1"/>
                      <a:endParaRPr lang="ko-KR" altLang="en-US" sz="1000" dirty="0">
                        <a:solidFill>
                          <a:schemeClr val="tx1"/>
                        </a:solidFill>
                        <a:latin typeface="Arial Unicode MS" pitchFamily="50" charset="-127"/>
                        <a:ea typeface="Arial Unicode MS" pitchFamily="50" charset="-127"/>
                        <a:cs typeface="Arial Unicode MS" pitchFamily="50" charset="-127"/>
                      </a:endParaRPr>
                    </a:p>
                  </a:txBody>
                  <a:tcPr/>
                </a:tc>
                <a:tc>
                  <a:txBody>
                    <a:bodyPr/>
                    <a:lstStyle/>
                    <a:p>
                      <a:pPr algn="ctr" fontAlgn="base" latinLnBrk="0">
                        <a:lnSpc>
                          <a:spcPct val="150000"/>
                        </a:lnSpc>
                        <a:spcAft>
                          <a:spcPts val="0"/>
                        </a:spcAft>
                      </a:pPr>
                      <a:r>
                        <a:rPr lang="en-US" sz="1000" b="0" kern="0" spc="-30" dirty="0">
                          <a:solidFill>
                            <a:schemeClr val="tx1"/>
                          </a:solidFill>
                          <a:effectLst/>
                          <a:latin typeface="Arial Unicode MS" pitchFamily="50" charset="-127"/>
                          <a:ea typeface="Arial Unicode MS" pitchFamily="50" charset="-127"/>
                          <a:cs typeface="Arial Unicode MS" pitchFamily="50" charset="-127"/>
                        </a:rPr>
                        <a:t>Statistical</a:t>
                      </a:r>
                      <a:endParaRPr lang="ko-KR" sz="1000" b="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b="0" kern="0" spc="-30" dirty="0">
                          <a:solidFill>
                            <a:schemeClr val="tx1"/>
                          </a:solidFill>
                          <a:effectLst/>
                          <a:latin typeface="Arial Unicode MS" pitchFamily="50" charset="-127"/>
                          <a:ea typeface="Arial Unicode MS" pitchFamily="50" charset="-127"/>
                          <a:cs typeface="Arial Unicode MS" pitchFamily="50" charset="-127"/>
                        </a:rPr>
                        <a:t>Statistical-dynamical model </a:t>
                      </a:r>
                      <a:r>
                        <a:rPr lang="en-US" sz="1000" b="0" kern="0" spc="-50" dirty="0">
                          <a:solidFill>
                            <a:schemeClr val="tx1"/>
                          </a:solidFill>
                          <a:effectLst/>
                          <a:latin typeface="Arial Unicode MS" pitchFamily="50" charset="-127"/>
                          <a:ea typeface="Arial Unicode MS" pitchFamily="50" charset="-127"/>
                          <a:cs typeface="Arial Unicode MS" pitchFamily="50" charset="-127"/>
                        </a:rPr>
                        <a:t>(Ⅰ)</a:t>
                      </a:r>
                      <a:endParaRPr lang="ko-KR" sz="1000" b="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b="0" kern="0" spc="-30" dirty="0">
                          <a:solidFill>
                            <a:schemeClr val="tx1"/>
                          </a:solidFill>
                          <a:effectLst/>
                          <a:latin typeface="Arial Unicode MS" pitchFamily="50" charset="-127"/>
                          <a:ea typeface="Arial Unicode MS" pitchFamily="50" charset="-127"/>
                          <a:cs typeface="Arial Unicode MS" pitchFamily="50" charset="-127"/>
                        </a:rPr>
                        <a:t>Dynamical model</a:t>
                      </a:r>
                      <a:endParaRPr lang="ko-KR" sz="1000" b="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indent="203200" algn="ctr" fontAlgn="base" latinLnBrk="0">
                        <a:lnSpc>
                          <a:spcPct val="150000"/>
                        </a:lnSpc>
                        <a:spcAft>
                          <a:spcPts val="0"/>
                        </a:spcAft>
                      </a:pPr>
                      <a:r>
                        <a:rPr lang="en-US" sz="1000" b="0" kern="0" spc="-30" dirty="0">
                          <a:solidFill>
                            <a:schemeClr val="tx1"/>
                          </a:solidFill>
                          <a:effectLst/>
                          <a:latin typeface="Arial Unicode MS" pitchFamily="50" charset="-127"/>
                          <a:ea typeface="Arial Unicode MS" pitchFamily="50" charset="-127"/>
                          <a:cs typeface="Arial Unicode MS" pitchFamily="50" charset="-127"/>
                        </a:rPr>
                        <a:t>Statistical-dynamical model (Ⅱ)</a:t>
                      </a:r>
                      <a:endParaRPr lang="ko-KR" sz="1000" b="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0"/>
                  </a:ext>
                </a:extLst>
              </a:tr>
              <a:tr h="370840">
                <a:tc>
                  <a:txBody>
                    <a:bodyPr/>
                    <a:lstStyle/>
                    <a:p>
                      <a:pPr algn="ctr" fontAlgn="base" latinLnBrk="0">
                        <a:lnSpc>
                          <a:spcPct val="150000"/>
                        </a:lnSpc>
                        <a:spcAft>
                          <a:spcPts val="0"/>
                        </a:spcAft>
                      </a:pPr>
                      <a:r>
                        <a:rPr lang="en-US" sz="1000" kern="0" spc="-50" dirty="0">
                          <a:solidFill>
                            <a:schemeClr val="tx1"/>
                          </a:solidFill>
                          <a:effectLst/>
                          <a:latin typeface="Arial Unicode MS" pitchFamily="50" charset="-127"/>
                          <a:ea typeface="Arial Unicode MS" pitchFamily="50" charset="-127"/>
                          <a:cs typeface="Arial Unicode MS" pitchFamily="50" charset="-127"/>
                        </a:rPr>
                        <a:t>Developer/References</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p>
                      <a:pPr algn="ctr" fontAlgn="base" latinLnBrk="0">
                        <a:lnSpc>
                          <a:spcPct val="150000"/>
                        </a:lnSpc>
                        <a:spcAft>
                          <a:spcPts val="0"/>
                        </a:spcAft>
                      </a:pPr>
                      <a:r>
                        <a:rPr lang="en-US" sz="1000" kern="0" spc="-50" dirty="0">
                          <a:solidFill>
                            <a:schemeClr val="tx1"/>
                          </a:solidFill>
                          <a:effectLst/>
                          <a:latin typeface="Arial Unicode MS" pitchFamily="50" charset="-127"/>
                          <a:ea typeface="Arial Unicode MS" pitchFamily="50" charset="-127"/>
                          <a:cs typeface="Arial Unicode MS" pitchFamily="50" charset="-127"/>
                        </a:rPr>
                        <a:t>(year)</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kern="0" spc="-50">
                          <a:solidFill>
                            <a:schemeClr val="tx1"/>
                          </a:solidFill>
                          <a:effectLst/>
                          <a:latin typeface="Arial Unicode MS" pitchFamily="50" charset="-127"/>
                          <a:ea typeface="Arial Unicode MS" pitchFamily="50" charset="-127"/>
                          <a:cs typeface="Arial Unicode MS" pitchFamily="50" charset="-127"/>
                        </a:rPr>
                        <a:t>KMA/Kwon et al. (2007)</a:t>
                      </a:r>
                      <a:endParaRPr lang="ko-KR" sz="1000" kern="10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kern="0" spc="-50" dirty="0">
                          <a:solidFill>
                            <a:schemeClr val="tx1"/>
                          </a:solidFill>
                          <a:effectLst/>
                          <a:latin typeface="Arial Unicode MS" pitchFamily="50" charset="-127"/>
                          <a:ea typeface="Arial Unicode MS" pitchFamily="50" charset="-127"/>
                          <a:cs typeface="Arial Unicode MS" pitchFamily="50" charset="-127"/>
                        </a:rPr>
                        <a:t>KMA/</a:t>
                      </a:r>
                      <a:r>
                        <a:rPr lang="en-US" sz="1000" kern="0" dirty="0">
                          <a:solidFill>
                            <a:schemeClr val="tx1"/>
                          </a:solidFill>
                          <a:effectLst/>
                          <a:latin typeface="Arial Unicode MS" pitchFamily="50" charset="-127"/>
                          <a:ea typeface="Arial Unicode MS" pitchFamily="50" charset="-127"/>
                          <a:cs typeface="Arial Unicode MS" pitchFamily="50" charset="-127"/>
                        </a:rPr>
                        <a:t>Kim et al., (2012a), Ho et al., (2013)</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kern="0" spc="-50" dirty="0">
                          <a:solidFill>
                            <a:schemeClr val="tx1"/>
                          </a:solidFill>
                          <a:effectLst/>
                          <a:latin typeface="Arial Unicode MS" pitchFamily="50" charset="-127"/>
                          <a:ea typeface="Arial Unicode MS" pitchFamily="50" charset="-127"/>
                          <a:cs typeface="Arial Unicode MS" pitchFamily="50" charset="-127"/>
                        </a:rPr>
                        <a:t>KMA/KMA (2014)</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kern="0" spc="-50" dirty="0">
                          <a:solidFill>
                            <a:schemeClr val="tx1"/>
                          </a:solidFill>
                          <a:effectLst/>
                          <a:latin typeface="Arial Unicode MS" pitchFamily="50" charset="-127"/>
                          <a:ea typeface="Arial Unicode MS" pitchFamily="50" charset="-127"/>
                          <a:cs typeface="Arial Unicode MS" pitchFamily="50" charset="-127"/>
                        </a:rPr>
                        <a:t>KMA/Yang et al.  (2018)</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1"/>
                  </a:ext>
                </a:extLst>
              </a:tr>
              <a:tr h="370840">
                <a:tc>
                  <a:txBody>
                    <a:bodyPr/>
                    <a:lstStyle/>
                    <a:p>
                      <a:pPr algn="ctr" fontAlgn="base" latinLnBrk="0">
                        <a:lnSpc>
                          <a:spcPct val="150000"/>
                        </a:lnSpc>
                        <a:spcAft>
                          <a:spcPts val="0"/>
                        </a:spcAft>
                      </a:pPr>
                      <a:r>
                        <a:rPr lang="en-US" sz="1000" kern="0" spc="-50" dirty="0">
                          <a:solidFill>
                            <a:schemeClr val="tx1"/>
                          </a:solidFill>
                          <a:effectLst/>
                          <a:latin typeface="Arial Unicode MS" pitchFamily="50" charset="-127"/>
                          <a:ea typeface="Arial Unicode MS" pitchFamily="50" charset="-127"/>
                          <a:cs typeface="Arial Unicode MS" pitchFamily="50" charset="-127"/>
                        </a:rPr>
                        <a:t>Predictors (Sources)</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NCEP</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p>
                      <a:pPr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reanalysis data</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p>
                      <a:pPr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(SLP, 500-hPa </a:t>
                      </a:r>
                      <a:r>
                        <a:rPr lang="en-US" sz="1000" kern="0" dirty="0" err="1">
                          <a:solidFill>
                            <a:schemeClr val="tx1"/>
                          </a:solidFill>
                          <a:effectLst/>
                          <a:latin typeface="Arial Unicode MS" pitchFamily="50" charset="-127"/>
                          <a:ea typeface="Arial Unicode MS" pitchFamily="50" charset="-127"/>
                          <a:cs typeface="Arial Unicode MS" pitchFamily="50" charset="-127"/>
                        </a:rPr>
                        <a:t>gpm</a:t>
                      </a:r>
                      <a:r>
                        <a:rPr lang="en-US" sz="1000" kern="0" dirty="0">
                          <a:solidFill>
                            <a:schemeClr val="tx1"/>
                          </a:solidFill>
                          <a:effectLst/>
                          <a:latin typeface="Arial Unicode MS" pitchFamily="50" charset="-127"/>
                          <a:ea typeface="Arial Unicode MS" pitchFamily="50" charset="-127"/>
                          <a:cs typeface="Arial Unicode MS" pitchFamily="50" charset="-127"/>
                        </a:rPr>
                        <a:t>, 850-hPa T, 850-hPa W, SST)</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p>
                      <a:pPr indent="203200"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*May- Dec. June-August, July-September</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p>
                      <a:pPr indent="203200"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August-October</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p>
                      <a:pPr indent="203200"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September-November</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p>
                      <a:pPr indent="203200"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 for WNP TC frequency</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p>
                      <a:pPr indent="203200"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*June-August, July-September</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p>
                      <a:pPr indent="203200"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August-October</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p>
                      <a:pPr indent="203200"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September-November</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p>
                      <a:pPr indent="203200"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 for KP-influence TC frequency</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noFill/>
                  </a:tcPr>
                </a:tc>
                <a:tc>
                  <a:txBody>
                    <a:bodyPr/>
                    <a:lstStyle/>
                    <a:p>
                      <a:pPr algn="ctr" fontAlgn="base" latinLnBrk="0">
                        <a:lnSpc>
                          <a:spcPct val="150000"/>
                        </a:lnSpc>
                        <a:spcAft>
                          <a:spcPts val="0"/>
                        </a:spcAft>
                      </a:pPr>
                      <a:r>
                        <a:rPr lang="en-US" sz="1000" kern="0" spc="-50">
                          <a:solidFill>
                            <a:schemeClr val="tx1"/>
                          </a:solidFill>
                          <a:effectLst/>
                          <a:latin typeface="Arial Unicode MS" pitchFamily="50" charset="-127"/>
                          <a:ea typeface="Arial Unicode MS" pitchFamily="50" charset="-127"/>
                          <a:cs typeface="Arial Unicode MS" pitchFamily="50" charset="-127"/>
                        </a:rPr>
                        <a:t>NCEP CFSv2 dynamic seasonal forecast data</a:t>
                      </a:r>
                      <a:endParaRPr lang="ko-KR" sz="1000" kern="100">
                        <a:solidFill>
                          <a:schemeClr val="tx1"/>
                        </a:solidFill>
                        <a:effectLst/>
                        <a:latin typeface="Arial Unicode MS" pitchFamily="50" charset="-127"/>
                        <a:ea typeface="Arial Unicode MS" pitchFamily="50" charset="-127"/>
                        <a:cs typeface="Arial Unicode MS" pitchFamily="50" charset="-127"/>
                      </a:endParaRPr>
                    </a:p>
                    <a:p>
                      <a:pPr algn="ctr" fontAlgn="base" latinLnBrk="0">
                        <a:lnSpc>
                          <a:spcPct val="150000"/>
                        </a:lnSpc>
                        <a:spcAft>
                          <a:spcPts val="0"/>
                        </a:spcAft>
                      </a:pPr>
                      <a:r>
                        <a:rPr lang="en-US" sz="1000" kern="0">
                          <a:solidFill>
                            <a:schemeClr val="tx1"/>
                          </a:solidFill>
                          <a:effectLst/>
                          <a:latin typeface="Arial Unicode MS" pitchFamily="50" charset="-127"/>
                          <a:ea typeface="Arial Unicode MS" pitchFamily="50" charset="-127"/>
                          <a:cs typeface="Arial Unicode MS" pitchFamily="50" charset="-127"/>
                        </a:rPr>
                        <a:t>(200-hPa W, vertical wind shear, </a:t>
                      </a:r>
                      <a:endParaRPr lang="ko-KR" sz="1000" kern="100">
                        <a:solidFill>
                          <a:schemeClr val="tx1"/>
                        </a:solidFill>
                        <a:effectLst/>
                        <a:latin typeface="Arial Unicode MS" pitchFamily="50" charset="-127"/>
                        <a:ea typeface="Arial Unicode MS" pitchFamily="50" charset="-127"/>
                        <a:cs typeface="Arial Unicode MS" pitchFamily="50" charset="-127"/>
                      </a:endParaRPr>
                    </a:p>
                    <a:p>
                      <a:pPr algn="ctr" fontAlgn="base" latinLnBrk="0">
                        <a:lnSpc>
                          <a:spcPct val="150000"/>
                        </a:lnSpc>
                        <a:spcAft>
                          <a:spcPts val="0"/>
                        </a:spcAft>
                      </a:pPr>
                      <a:r>
                        <a:rPr lang="en-US" sz="1000" kern="0">
                          <a:solidFill>
                            <a:schemeClr val="tx1"/>
                          </a:solidFill>
                          <a:effectLst/>
                          <a:latin typeface="Arial Unicode MS" pitchFamily="50" charset="-127"/>
                          <a:ea typeface="Arial Unicode MS" pitchFamily="50" charset="-127"/>
                          <a:cs typeface="Arial Unicode MS" pitchFamily="50" charset="-127"/>
                        </a:rPr>
                        <a:t>850-hPa vorticity, SST)</a:t>
                      </a:r>
                      <a:endParaRPr lang="ko-KR" sz="1000" kern="10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kern="0" spc="-50" dirty="0">
                          <a:solidFill>
                            <a:schemeClr val="tx1"/>
                          </a:solidFill>
                          <a:effectLst/>
                          <a:latin typeface="Arial Unicode MS" pitchFamily="50" charset="-127"/>
                          <a:ea typeface="Arial Unicode MS" pitchFamily="50" charset="-127"/>
                          <a:cs typeface="Arial Unicode MS" pitchFamily="50" charset="-127"/>
                        </a:rPr>
                        <a:t>GloSea5 seasonal forecast data</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p>
                      <a:pPr algn="ctr" fontAlgn="base" latinLnBrk="0">
                        <a:lnSpc>
                          <a:spcPct val="150000"/>
                        </a:lnSpc>
                        <a:spcAft>
                          <a:spcPts val="0"/>
                        </a:spcAft>
                      </a:pPr>
                      <a:r>
                        <a:rPr lang="en-US" sz="1000" kern="0" spc="-50" dirty="0">
                          <a:solidFill>
                            <a:schemeClr val="tx1"/>
                          </a:solidFill>
                          <a:effectLst/>
                          <a:latin typeface="Arial Unicode MS" pitchFamily="50" charset="-127"/>
                          <a:ea typeface="Arial Unicode MS" pitchFamily="50" charset="-127"/>
                          <a:cs typeface="Arial Unicode MS" pitchFamily="50" charset="-127"/>
                        </a:rPr>
                        <a:t>(SLP, </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p>
                      <a:pPr algn="ctr" fontAlgn="base" latinLnBrk="0">
                        <a:lnSpc>
                          <a:spcPct val="150000"/>
                        </a:lnSpc>
                        <a:spcAft>
                          <a:spcPts val="0"/>
                        </a:spcAft>
                      </a:pPr>
                      <a:r>
                        <a:rPr lang="en-US" sz="1000" kern="0" spc="-50" dirty="0">
                          <a:solidFill>
                            <a:schemeClr val="tx1"/>
                          </a:solidFill>
                          <a:effectLst/>
                          <a:latin typeface="Arial Unicode MS" pitchFamily="50" charset="-127"/>
                          <a:ea typeface="Arial Unicode MS" pitchFamily="50" charset="-127"/>
                          <a:cs typeface="Arial Unicode MS" pitchFamily="50" charset="-127"/>
                        </a:rPr>
                        <a:t>10-m W, 300-hPa W, 850-hPa W, 300-hPa T, 500-hPa T, 700-hPa T, 850-hPa </a:t>
                      </a:r>
                      <a:r>
                        <a:rPr lang="en-US" sz="1000" kern="0" spc="-50" dirty="0" err="1">
                          <a:solidFill>
                            <a:schemeClr val="tx1"/>
                          </a:solidFill>
                          <a:effectLst/>
                          <a:latin typeface="Arial Unicode MS" pitchFamily="50" charset="-127"/>
                          <a:ea typeface="Arial Unicode MS" pitchFamily="50" charset="-127"/>
                          <a:cs typeface="Arial Unicode MS" pitchFamily="50" charset="-127"/>
                        </a:rPr>
                        <a:t>vorticity</a:t>
                      </a:r>
                      <a:r>
                        <a:rPr lang="en-US" sz="1000" kern="0" spc="-50" dirty="0">
                          <a:solidFill>
                            <a:schemeClr val="tx1"/>
                          </a:solidFill>
                          <a:effectLst/>
                          <a:latin typeface="Arial Unicode MS" pitchFamily="50" charset="-127"/>
                          <a:ea typeface="Arial Unicode MS" pitchFamily="50" charset="-127"/>
                          <a:cs typeface="Arial Unicode MS" pitchFamily="50" charset="-127"/>
                        </a:rPr>
                        <a:t>)</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kern="0" spc="-50" dirty="0">
                          <a:solidFill>
                            <a:schemeClr val="tx1"/>
                          </a:solidFill>
                          <a:effectLst/>
                          <a:latin typeface="Arial Unicode MS" pitchFamily="50" charset="-127"/>
                          <a:ea typeface="Arial Unicode MS" pitchFamily="50" charset="-127"/>
                          <a:cs typeface="Arial Unicode MS" pitchFamily="50" charset="-127"/>
                        </a:rPr>
                        <a:t>GloSea5 seasonal forecast data</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p>
                      <a:pPr algn="ctr" fontAlgn="base" latinLnBrk="0">
                        <a:lnSpc>
                          <a:spcPct val="150000"/>
                        </a:lnSpc>
                        <a:spcAft>
                          <a:spcPts val="0"/>
                        </a:spcAft>
                      </a:pPr>
                      <a:r>
                        <a:rPr lang="en-US" sz="1000" kern="0" spc="-50" dirty="0">
                          <a:solidFill>
                            <a:schemeClr val="tx1"/>
                          </a:solidFill>
                          <a:effectLst/>
                          <a:latin typeface="Arial Unicode MS" pitchFamily="50" charset="-127"/>
                          <a:ea typeface="Arial Unicode MS" pitchFamily="50" charset="-127"/>
                          <a:cs typeface="Arial Unicode MS" pitchFamily="50" charset="-127"/>
                        </a:rPr>
                        <a:t>(SST, SOI)</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2"/>
                  </a:ext>
                </a:extLst>
              </a:tr>
              <a:tr h="370840">
                <a:tc>
                  <a:txBody>
                    <a:bodyPr/>
                    <a:lstStyle/>
                    <a:p>
                      <a:pPr algn="ctr" fontAlgn="base" latinLnBrk="0">
                        <a:lnSpc>
                          <a:spcPct val="150000"/>
                        </a:lnSpc>
                        <a:spcAft>
                          <a:spcPts val="0"/>
                        </a:spcAft>
                      </a:pPr>
                      <a:r>
                        <a:rPr lang="en-US" sz="1000" kern="0" spc="-50" dirty="0">
                          <a:solidFill>
                            <a:schemeClr val="tx1"/>
                          </a:solidFill>
                          <a:effectLst/>
                          <a:latin typeface="Arial Unicode MS" pitchFamily="50" charset="-127"/>
                          <a:ea typeface="Arial Unicode MS" pitchFamily="50" charset="-127"/>
                          <a:cs typeface="Arial Unicode MS" pitchFamily="50" charset="-127"/>
                        </a:rPr>
                        <a:t>Characteristics</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kern="0">
                          <a:solidFill>
                            <a:schemeClr val="tx1"/>
                          </a:solidFill>
                          <a:effectLst/>
                          <a:latin typeface="Arial Unicode MS" pitchFamily="50" charset="-127"/>
                          <a:ea typeface="Arial Unicode MS" pitchFamily="50" charset="-127"/>
                          <a:cs typeface="Arial Unicode MS" pitchFamily="50" charset="-127"/>
                        </a:rPr>
                        <a:t>Multiple linear regression model based on ensemble model</a:t>
                      </a:r>
                      <a:endParaRPr lang="ko-KR" sz="1000" kern="10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kern="0" spc="-50">
                          <a:solidFill>
                            <a:schemeClr val="tx1"/>
                          </a:solidFill>
                          <a:effectLst/>
                          <a:latin typeface="Arial Unicode MS" pitchFamily="50" charset="-127"/>
                          <a:ea typeface="Arial Unicode MS" pitchFamily="50" charset="-127"/>
                          <a:cs typeface="Arial Unicode MS" pitchFamily="50" charset="-127"/>
                        </a:rPr>
                        <a:t>NCEP CFSv2 +  </a:t>
                      </a:r>
                      <a:r>
                        <a:rPr lang="en-US" sz="1000" kern="0">
                          <a:solidFill>
                            <a:schemeClr val="tx1"/>
                          </a:solidFill>
                          <a:effectLst/>
                          <a:latin typeface="Arial Unicode MS" pitchFamily="50" charset="-127"/>
                          <a:ea typeface="Arial Unicode MS" pitchFamily="50" charset="-127"/>
                          <a:cs typeface="Arial Unicode MS" pitchFamily="50" charset="-127"/>
                        </a:rPr>
                        <a:t>Track pattern-based model</a:t>
                      </a:r>
                      <a:endParaRPr lang="ko-KR" sz="1000" kern="10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kern="0">
                          <a:solidFill>
                            <a:schemeClr val="tx1"/>
                          </a:solidFill>
                          <a:effectLst/>
                          <a:latin typeface="Arial Unicode MS" pitchFamily="50" charset="-127"/>
                          <a:ea typeface="Arial Unicode MS" pitchFamily="50" charset="-127"/>
                          <a:cs typeface="Arial Unicode MS" pitchFamily="50" charset="-127"/>
                        </a:rPr>
                        <a:t>GloSea5</a:t>
                      </a:r>
                      <a:endParaRPr lang="ko-KR" sz="1000" kern="10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GloSea5 + Multiple linear regression model</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3"/>
                  </a:ext>
                </a:extLst>
              </a:tr>
              <a:tr h="370840">
                <a:tc>
                  <a:txBody>
                    <a:bodyPr/>
                    <a:lstStyle/>
                    <a:p>
                      <a:pPr algn="ctr" fontAlgn="base" latinLnBrk="0">
                        <a:lnSpc>
                          <a:spcPct val="150000"/>
                        </a:lnSpc>
                        <a:spcAft>
                          <a:spcPts val="0"/>
                        </a:spcAft>
                      </a:pPr>
                      <a:r>
                        <a:rPr lang="en-US" sz="1000" kern="0" spc="-50" dirty="0">
                          <a:solidFill>
                            <a:schemeClr val="tx1"/>
                          </a:solidFill>
                          <a:effectLst/>
                          <a:latin typeface="Arial Unicode MS" pitchFamily="50" charset="-127"/>
                          <a:ea typeface="Arial Unicode MS" pitchFamily="50" charset="-127"/>
                          <a:cs typeface="Arial Unicode MS" pitchFamily="50" charset="-127"/>
                        </a:rPr>
                        <a:t>Products</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WNP TC frequency,</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p>
                      <a:pPr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KP-influence TC frequency</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WNP TC frequency, Probability of track density</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WNP TC frequency, Probability of track density</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tc>
                  <a:txBody>
                    <a:bodyPr/>
                    <a:lstStyle/>
                    <a:p>
                      <a:pPr algn="ctr" fontAlgn="base" latinLnBrk="0">
                        <a:lnSpc>
                          <a:spcPct val="150000"/>
                        </a:lnSpc>
                        <a:spcAft>
                          <a:spcPts val="0"/>
                        </a:spcAft>
                      </a:pPr>
                      <a:r>
                        <a:rPr lang="en-US" sz="1000" kern="0" dirty="0">
                          <a:solidFill>
                            <a:schemeClr val="tx1"/>
                          </a:solidFill>
                          <a:effectLst/>
                          <a:latin typeface="Arial Unicode MS" pitchFamily="50" charset="-127"/>
                          <a:ea typeface="Arial Unicode MS" pitchFamily="50" charset="-127"/>
                          <a:cs typeface="Arial Unicode MS" pitchFamily="50" charset="-127"/>
                        </a:rPr>
                        <a:t>WNP TC Frequency</a:t>
                      </a:r>
                      <a:endParaRPr lang="ko-KR" sz="1000" kern="100" dirty="0">
                        <a:solidFill>
                          <a:schemeClr val="tx1"/>
                        </a:solidFill>
                        <a:effectLst/>
                        <a:latin typeface="Arial Unicode MS" pitchFamily="50" charset="-127"/>
                        <a:ea typeface="Arial Unicode MS" pitchFamily="50" charset="-127"/>
                        <a:cs typeface="Arial Unicode MS" pitchFamily="50" charset="-127"/>
                      </a:endParaRPr>
                    </a:p>
                  </a:txBody>
                  <a:tcPr marL="64770" marR="64770" marT="17780" marB="1778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3524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2208" y="1191011"/>
            <a:ext cx="8603000" cy="1429622"/>
          </a:xfrm>
          <a:prstGeom prst="rect">
            <a:avLst/>
          </a:prstGeom>
          <a:noFill/>
        </p:spPr>
        <p:txBody>
          <a:bodyPr wrap="square" rtlCol="0">
            <a:spAutoFit/>
          </a:bodyPr>
          <a:lstStyle/>
          <a:p>
            <a:pPr>
              <a:lnSpc>
                <a:spcPct val="150000"/>
              </a:lnSpc>
            </a:pPr>
            <a:r>
              <a:rPr lang="ko-KR" altLang="en-US" sz="1300" dirty="0">
                <a:latin typeface="+mn-ea"/>
              </a:rPr>
              <a:t>      </a:t>
            </a:r>
            <a:r>
              <a:rPr lang="en-US" altLang="ko-KR" sz="2000" dirty="0">
                <a:latin typeface="+mn-ea"/>
              </a:rPr>
              <a:t>(1) Method: Error rate, Tercile probability test, Categorical forecast(</a:t>
            </a:r>
            <a:r>
              <a:rPr lang="en-US" altLang="ko-KR" sz="2000" dirty="0" err="1">
                <a:latin typeface="+mn-ea"/>
              </a:rPr>
              <a:t>Heidke</a:t>
            </a:r>
            <a:r>
              <a:rPr lang="en-US" altLang="ko-KR" sz="2000" dirty="0">
                <a:latin typeface="+mn-ea"/>
              </a:rPr>
              <a:t> skill)</a:t>
            </a:r>
            <a:br>
              <a:rPr lang="en-US" altLang="ko-KR" sz="2000" dirty="0">
                <a:latin typeface="+mn-ea"/>
              </a:rPr>
            </a:br>
            <a:r>
              <a:rPr lang="en-US" altLang="ko-KR" sz="2000" dirty="0">
                <a:latin typeface="+mn-ea"/>
              </a:rPr>
              <a:t>    (2) Period: 2014-2020</a:t>
            </a:r>
            <a:br>
              <a:rPr lang="en-US" altLang="ko-KR" sz="2000" dirty="0">
                <a:latin typeface="+mn-ea"/>
              </a:rPr>
            </a:br>
            <a:r>
              <a:rPr lang="en-US" altLang="ko-KR" sz="2000" dirty="0">
                <a:latin typeface="+mn-ea"/>
              </a:rPr>
              <a:t>         (JJA: June-July-August / SON: September-October-November)</a:t>
            </a:r>
          </a:p>
        </p:txBody>
      </p:sp>
      <p:sp>
        <p:nvSpPr>
          <p:cNvPr id="15" name="TextBox 14"/>
          <p:cNvSpPr txBox="1"/>
          <p:nvPr/>
        </p:nvSpPr>
        <p:spPr>
          <a:xfrm>
            <a:off x="631791" y="571189"/>
            <a:ext cx="1541640" cy="492443"/>
          </a:xfrm>
          <a:prstGeom prst="rect">
            <a:avLst/>
          </a:prstGeom>
          <a:noFill/>
        </p:spPr>
        <p:txBody>
          <a:bodyPr wrap="none" rtlCol="0">
            <a:spAutoFit/>
          </a:bodyPr>
          <a:lstStyle/>
          <a:p>
            <a:r>
              <a:rPr lang="en-US" altLang="ko-KR" sz="2600" dirty="0"/>
              <a:t>Validation</a:t>
            </a:r>
            <a:endParaRPr lang="ko-KR" altLang="en-US" sz="2600" dirty="0"/>
          </a:p>
        </p:txBody>
      </p:sp>
    </p:spTree>
    <p:extLst>
      <p:ext uri="{BB962C8B-B14F-4D97-AF65-F5344CB8AC3E}">
        <p14:creationId xmlns:p14="http://schemas.microsoft.com/office/powerpoint/2010/main" val="396728387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사용자 지정 2">
      <a:majorFont>
        <a:latin typeface="배스킨라빈스 B"/>
        <a:ea typeface="배스킨라빈스 B"/>
        <a:cs typeface=""/>
      </a:majorFont>
      <a:minorFont>
        <a:latin typeface="에스코어 드림 4 Regular"/>
        <a:ea typeface="에스코어 드림 4 Regular"/>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solidFill>
            <a:schemeClr val="tx1">
              <a:lumMod val="65000"/>
              <a:lumOff val="35000"/>
            </a:schemeClr>
          </a:solid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FD9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spc="-15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14330</TotalTime>
  <Words>2220</Words>
  <Application>Microsoft Office PowerPoint</Application>
  <PresentationFormat>A4 용지(210x297mm)</PresentationFormat>
  <Paragraphs>609</Paragraphs>
  <Slides>17</Slides>
  <Notes>1</Notes>
  <HiddenSlides>0</HiddenSlides>
  <MMClips>0</MMClips>
  <ScaleCrop>false</ScaleCrop>
  <HeadingPairs>
    <vt:vector size="6" baseType="variant">
      <vt:variant>
        <vt:lpstr>사용한 글꼴</vt:lpstr>
      </vt:variant>
      <vt:variant>
        <vt:i4>12</vt:i4>
      </vt:variant>
      <vt:variant>
        <vt:lpstr>테마</vt:lpstr>
      </vt:variant>
      <vt:variant>
        <vt:i4>1</vt:i4>
      </vt:variant>
      <vt:variant>
        <vt:lpstr>슬라이드 제목</vt:lpstr>
      </vt:variant>
      <vt:variant>
        <vt:i4>17</vt:i4>
      </vt:variant>
    </vt:vector>
  </HeadingPairs>
  <TitlesOfParts>
    <vt:vector size="30" baseType="lpstr">
      <vt:lpstr>Arial Unicode MS</vt:lpstr>
      <vt:lpstr>굴림</vt:lpstr>
      <vt:lpstr>맑은 고딕</vt:lpstr>
      <vt:lpstr>배스킨라빈스 B</vt:lpstr>
      <vt:lpstr>에스코어 드림 3 Light</vt:lpstr>
      <vt:lpstr>에스코어 드림 4 Regular</vt:lpstr>
      <vt:lpstr>에스코어 드림 6 Bold</vt:lpstr>
      <vt:lpstr>에스코어 드림 7 ExtraBold</vt:lpstr>
      <vt:lpstr>Arial</vt:lpstr>
      <vt:lpstr>Cambria Math</vt:lpstr>
      <vt:lpstr>Gadugi</vt:lpstr>
      <vt:lpstr>Times New Roman</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노혜수</dc:creator>
  <cp:lastModifiedBy>이 현철</cp:lastModifiedBy>
  <cp:revision>1413</cp:revision>
  <cp:lastPrinted>2020-05-07T23:17:43Z</cp:lastPrinted>
  <dcterms:created xsi:type="dcterms:W3CDTF">2019-10-24T01:44:52Z</dcterms:created>
  <dcterms:modified xsi:type="dcterms:W3CDTF">2021-11-29T08:11:11Z</dcterms:modified>
</cp:coreProperties>
</file>